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8288000" cy="10287000"/>
  <p:notesSz cx="6858000" cy="9144000"/>
  <p:embeddedFontLst>
    <p:embeddedFont>
      <p:font typeface="Open Sans Bold" panose="020B0604020202020204" charset="0"/>
      <p:regular r:id="rId13"/>
    </p:embeddedFont>
    <p:embeddedFont>
      <p:font typeface="Open Sans" panose="020B0604020202020204" charset="0"/>
      <p:regular r:id="rId14"/>
    </p:embeddedFont>
    <p:embeddedFont>
      <p:font typeface="Aileron" panose="020B0604020202020204" charset="0"/>
      <p:regular r:id="rId15"/>
    </p:embeddedFont>
    <p:embeddedFont>
      <p:font typeface="Aileron Bold" panose="020B0604020202020204" charset="0"/>
      <p:regular r:id="rId16"/>
    </p:embeddedFont>
    <p:embeddedFont>
      <p:font typeface="Calibri" panose="020F0502020204030204" pitchFamily="34" charset="0"/>
      <p:regular r:id="rId17"/>
      <p:bold r:id="rId18"/>
      <p:italic r:id="rId19"/>
      <p:boldItalic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9" d="100"/>
          <a:sy n="49" d="100"/>
        </p:scale>
        <p:origin x="756" y="5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7.svg"/><Relationship Id="rId7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4.svg"/><Relationship Id="rId7" Type="http://schemas.openxmlformats.org/officeDocument/2006/relationships/image" Target="../media/image18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6.sv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23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21.sv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27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25.sv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6.jpe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5.jpeg"/><Relationship Id="rId5" Type="http://schemas.openxmlformats.org/officeDocument/2006/relationships/image" Target="../media/image24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8.png"/><Relationship Id="rId7" Type="http://schemas.openxmlformats.org/officeDocument/2006/relationships/image" Target="../media/image41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11" Type="http://schemas.openxmlformats.org/officeDocument/2006/relationships/image" Target="../media/image45.svg"/><Relationship Id="rId5" Type="http://schemas.openxmlformats.org/officeDocument/2006/relationships/image" Target="../media/image39.svg"/><Relationship Id="rId10" Type="http://schemas.openxmlformats.org/officeDocument/2006/relationships/image" Target="../media/image32.png"/><Relationship Id="rId4" Type="http://schemas.openxmlformats.org/officeDocument/2006/relationships/image" Target="../media/image29.png"/><Relationship Id="rId9" Type="http://schemas.openxmlformats.org/officeDocument/2006/relationships/image" Target="../media/image4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250" r="-6250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0"/>
            <a:ext cx="18288000" cy="10482556"/>
          </a:xfrm>
          <a:custGeom>
            <a:avLst/>
            <a:gdLst/>
            <a:ahLst/>
            <a:cxnLst/>
            <a:rect l="l" t="t" r="r" b="b"/>
            <a:pathLst>
              <a:path w="18288000" h="10482556">
                <a:moveTo>
                  <a:pt x="0" y="0"/>
                </a:moveTo>
                <a:lnTo>
                  <a:pt x="18288000" y="0"/>
                </a:lnTo>
                <a:lnTo>
                  <a:pt x="18288000" y="10482556"/>
                </a:lnTo>
                <a:lnTo>
                  <a:pt x="0" y="104825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0000"/>
            </a:blip>
            <a:stretch>
              <a:fillRect l="-7105" r="-7105" b="-10336"/>
            </a:stretch>
          </a:blipFill>
        </p:spPr>
      </p:sp>
      <p:sp>
        <p:nvSpPr>
          <p:cNvPr id="4" name="Freeform 4"/>
          <p:cNvSpPr/>
          <p:nvPr/>
        </p:nvSpPr>
        <p:spPr>
          <a:xfrm rot="-10800000">
            <a:off x="0" y="-733537"/>
            <a:ext cx="18288000" cy="11020537"/>
          </a:xfrm>
          <a:custGeom>
            <a:avLst/>
            <a:gdLst/>
            <a:ahLst/>
            <a:cxnLst/>
            <a:rect l="l" t="t" r="r" b="b"/>
            <a:pathLst>
              <a:path w="18288000" h="11020537">
                <a:moveTo>
                  <a:pt x="0" y="0"/>
                </a:moveTo>
                <a:lnTo>
                  <a:pt x="18288000" y="0"/>
                </a:lnTo>
                <a:lnTo>
                  <a:pt x="18288000" y="11020537"/>
                </a:lnTo>
                <a:lnTo>
                  <a:pt x="0" y="110205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0000"/>
            </a:blip>
            <a:stretch>
              <a:fillRect l="-6718" r="-6718" b="-4239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0" y="3447022"/>
            <a:ext cx="18288000" cy="27534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2532"/>
              </a:lnSpc>
              <a:spcBef>
                <a:spcPct val="0"/>
              </a:spcBef>
            </a:pPr>
            <a:r>
              <a:rPr lang="en-US" sz="16094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Deep Clean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0" y="6034699"/>
            <a:ext cx="18288000" cy="589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Servicio de limpieza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ED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8901228" y="2152473"/>
            <a:ext cx="8947082" cy="8499728"/>
          </a:xfrm>
          <a:custGeom>
            <a:avLst/>
            <a:gdLst/>
            <a:ahLst/>
            <a:cxnLst/>
            <a:rect l="l" t="t" r="r" b="b"/>
            <a:pathLst>
              <a:path w="8947082" h="8499728">
                <a:moveTo>
                  <a:pt x="0" y="0"/>
                </a:moveTo>
                <a:lnTo>
                  <a:pt x="8947082" y="0"/>
                </a:lnTo>
                <a:lnTo>
                  <a:pt x="8947082" y="8499729"/>
                </a:lnTo>
                <a:lnTo>
                  <a:pt x="0" y="849972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38936" y="1882616"/>
            <a:ext cx="8947082" cy="8499728"/>
          </a:xfrm>
          <a:custGeom>
            <a:avLst/>
            <a:gdLst/>
            <a:ahLst/>
            <a:cxnLst/>
            <a:rect l="l" t="t" r="r" b="b"/>
            <a:pathLst>
              <a:path w="8947082" h="8499728">
                <a:moveTo>
                  <a:pt x="0" y="0"/>
                </a:moveTo>
                <a:lnTo>
                  <a:pt x="8947083" y="0"/>
                </a:lnTo>
                <a:lnTo>
                  <a:pt x="8947083" y="8499728"/>
                </a:lnTo>
                <a:lnTo>
                  <a:pt x="0" y="84997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951518" y="3303555"/>
            <a:ext cx="8086835" cy="5657850"/>
            <a:chOff x="0" y="0"/>
            <a:chExt cx="2129866" cy="149013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129866" cy="1490133"/>
            </a:xfrm>
            <a:custGeom>
              <a:avLst/>
              <a:gdLst/>
              <a:ahLst/>
              <a:cxnLst/>
              <a:rect l="l" t="t" r="r" b="b"/>
              <a:pathLst>
                <a:path w="2129866" h="1490133">
                  <a:moveTo>
                    <a:pt x="48825" y="0"/>
                  </a:moveTo>
                  <a:lnTo>
                    <a:pt x="2081041" y="0"/>
                  </a:lnTo>
                  <a:cubicBezTo>
                    <a:pt x="2108007" y="0"/>
                    <a:pt x="2129866" y="21860"/>
                    <a:pt x="2129866" y="48825"/>
                  </a:cubicBezTo>
                  <a:lnTo>
                    <a:pt x="2129866" y="1441309"/>
                  </a:lnTo>
                  <a:cubicBezTo>
                    <a:pt x="2129866" y="1468274"/>
                    <a:pt x="2108007" y="1490133"/>
                    <a:pt x="2081041" y="1490133"/>
                  </a:cubicBezTo>
                  <a:lnTo>
                    <a:pt x="48825" y="1490133"/>
                  </a:lnTo>
                  <a:cubicBezTo>
                    <a:pt x="21860" y="1490133"/>
                    <a:pt x="0" y="1468274"/>
                    <a:pt x="0" y="1441309"/>
                  </a:cubicBezTo>
                  <a:lnTo>
                    <a:pt x="0" y="48825"/>
                  </a:lnTo>
                  <a:cubicBezTo>
                    <a:pt x="0" y="21860"/>
                    <a:pt x="21860" y="0"/>
                    <a:pt x="48825" y="0"/>
                  </a:cubicBezTo>
                  <a:close/>
                </a:path>
              </a:pathLst>
            </a:custGeom>
            <a:solidFill>
              <a:srgbClr val="FFFFFE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38100"/>
              <a:ext cx="2129866" cy="1452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00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-2126825" y="-2401566"/>
            <a:ext cx="4531523" cy="4304946"/>
          </a:xfrm>
          <a:custGeom>
            <a:avLst/>
            <a:gdLst/>
            <a:ahLst/>
            <a:cxnLst/>
            <a:rect l="l" t="t" r="r" b="b"/>
            <a:pathLst>
              <a:path w="4531523" h="4304946">
                <a:moveTo>
                  <a:pt x="0" y="0"/>
                </a:moveTo>
                <a:lnTo>
                  <a:pt x="4531522" y="0"/>
                </a:lnTo>
                <a:lnTo>
                  <a:pt x="4531522" y="4304946"/>
                </a:lnTo>
                <a:lnTo>
                  <a:pt x="0" y="43049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2122478" y="1379505"/>
            <a:ext cx="13893220" cy="1209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00"/>
              </a:lnSpc>
            </a:pPr>
            <a:r>
              <a:rPr lang="en-US" sz="9000" spc="89">
                <a:solidFill>
                  <a:srgbClr val="014CB3"/>
                </a:solidFill>
                <a:latin typeface="Aileron Bold"/>
                <a:ea typeface="Aileron Bold"/>
                <a:cs typeface="Aileron Bold"/>
                <a:sym typeface="Aileron Bold"/>
              </a:rPr>
              <a:t>Membresia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414380" y="3601615"/>
            <a:ext cx="3161111" cy="7905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99"/>
              </a:lnSpc>
            </a:pPr>
            <a:r>
              <a:rPr lang="en-US" sz="5999" spc="179">
                <a:solidFill>
                  <a:srgbClr val="2C92C6"/>
                </a:solidFill>
                <a:latin typeface="Aileron Bold"/>
                <a:ea typeface="Aileron Bold"/>
                <a:cs typeface="Aileron Bold"/>
                <a:sym typeface="Aileron Bold"/>
              </a:rPr>
              <a:t>Regular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9616213" y="3303555"/>
            <a:ext cx="8086835" cy="5657850"/>
            <a:chOff x="0" y="0"/>
            <a:chExt cx="2129866" cy="149013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129866" cy="1490133"/>
            </a:xfrm>
            <a:custGeom>
              <a:avLst/>
              <a:gdLst/>
              <a:ahLst/>
              <a:cxnLst/>
              <a:rect l="l" t="t" r="r" b="b"/>
              <a:pathLst>
                <a:path w="2129866" h="1490133">
                  <a:moveTo>
                    <a:pt x="48825" y="0"/>
                  </a:moveTo>
                  <a:lnTo>
                    <a:pt x="2081041" y="0"/>
                  </a:lnTo>
                  <a:cubicBezTo>
                    <a:pt x="2108007" y="0"/>
                    <a:pt x="2129866" y="21860"/>
                    <a:pt x="2129866" y="48825"/>
                  </a:cubicBezTo>
                  <a:lnTo>
                    <a:pt x="2129866" y="1441309"/>
                  </a:lnTo>
                  <a:cubicBezTo>
                    <a:pt x="2129866" y="1468274"/>
                    <a:pt x="2108007" y="1490133"/>
                    <a:pt x="2081041" y="1490133"/>
                  </a:cubicBezTo>
                  <a:lnTo>
                    <a:pt x="48825" y="1490133"/>
                  </a:lnTo>
                  <a:cubicBezTo>
                    <a:pt x="21860" y="1490133"/>
                    <a:pt x="0" y="1468274"/>
                    <a:pt x="0" y="1441309"/>
                  </a:cubicBezTo>
                  <a:lnTo>
                    <a:pt x="0" y="48825"/>
                  </a:lnTo>
                  <a:cubicBezTo>
                    <a:pt x="0" y="21860"/>
                    <a:pt x="21860" y="0"/>
                    <a:pt x="48825" y="0"/>
                  </a:cubicBezTo>
                  <a:close/>
                </a:path>
              </a:pathLst>
            </a:custGeom>
            <a:solidFill>
              <a:srgbClr val="FFFFFE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38100"/>
              <a:ext cx="2129866" cy="1452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1722554" y="3601613"/>
            <a:ext cx="3756113" cy="7905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99"/>
              </a:lnSpc>
            </a:pPr>
            <a:r>
              <a:rPr lang="en-US" sz="5999" spc="179">
                <a:solidFill>
                  <a:srgbClr val="2C92C6"/>
                </a:solidFill>
                <a:latin typeface="Aileron Bold"/>
                <a:ea typeface="Aileron Bold"/>
                <a:cs typeface="Aileron Bold"/>
                <a:sym typeface="Aileron Bold"/>
              </a:rPr>
              <a:t>Premium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498625" y="4893683"/>
            <a:ext cx="2337926" cy="5758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95"/>
              </a:lnSpc>
            </a:pPr>
            <a:r>
              <a:rPr lang="en-US" sz="4295" spc="128">
                <a:solidFill>
                  <a:srgbClr val="014CB3"/>
                </a:solidFill>
                <a:latin typeface="Aileron Bold"/>
                <a:ea typeface="Aileron Bold"/>
                <a:cs typeface="Aileron Bold"/>
                <a:sym typeface="Aileron Bold"/>
              </a:rPr>
              <a:t>Gratis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455857" y="4864220"/>
            <a:ext cx="5235958" cy="5759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99"/>
              </a:lnSpc>
            </a:pPr>
            <a:r>
              <a:rPr lang="en-US" sz="4299" spc="128">
                <a:solidFill>
                  <a:srgbClr val="014CB3"/>
                </a:solidFill>
                <a:latin typeface="Aileron Bold"/>
                <a:ea typeface="Aileron Bold"/>
                <a:cs typeface="Aileron Bold"/>
                <a:sym typeface="Aileron Bold"/>
              </a:rPr>
              <a:t>$30.00 USD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28700" y="5767823"/>
            <a:ext cx="8040388" cy="1943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77" lvl="1" indent="-345439" algn="l">
              <a:lnSpc>
                <a:spcPts val="3839"/>
              </a:lnSpc>
              <a:buFont typeface="Arial"/>
              <a:buChar char="•"/>
            </a:pPr>
            <a:r>
              <a:rPr lang="en-US" sz="3199" spc="95">
                <a:solidFill>
                  <a:srgbClr val="014CB3"/>
                </a:solidFill>
                <a:latin typeface="Aileron"/>
                <a:ea typeface="Aileron"/>
                <a:cs typeface="Aileron"/>
                <a:sym typeface="Aileron"/>
              </a:rPr>
              <a:t>Limpieza sin costo adicional</a:t>
            </a:r>
          </a:p>
          <a:p>
            <a:pPr marL="690877" lvl="1" indent="-345439" algn="l">
              <a:lnSpc>
                <a:spcPts val="3839"/>
              </a:lnSpc>
              <a:buFont typeface="Arial"/>
              <a:buChar char="•"/>
            </a:pPr>
            <a:r>
              <a:rPr lang="en-US" sz="3199" spc="95">
                <a:solidFill>
                  <a:srgbClr val="014CB3"/>
                </a:solidFill>
                <a:latin typeface="Aileron"/>
                <a:ea typeface="Aileron"/>
                <a:cs typeface="Aileron"/>
                <a:sym typeface="Aileron"/>
              </a:rPr>
              <a:t>Calificar personal</a:t>
            </a:r>
          </a:p>
          <a:p>
            <a:pPr marL="690877" lvl="1" indent="-345439" algn="l">
              <a:lnSpc>
                <a:spcPts val="3839"/>
              </a:lnSpc>
              <a:buFont typeface="Arial"/>
              <a:buChar char="•"/>
            </a:pPr>
            <a:r>
              <a:rPr lang="en-US" sz="3199" spc="95">
                <a:solidFill>
                  <a:srgbClr val="014CB3"/>
                </a:solidFill>
                <a:latin typeface="Aileron"/>
                <a:ea typeface="Aileron"/>
                <a:cs typeface="Aileron"/>
                <a:sym typeface="Aileron"/>
              </a:rPr>
              <a:t>3 propiedades</a:t>
            </a:r>
          </a:p>
          <a:p>
            <a:pPr marL="690877" lvl="1" indent="-345439" algn="l">
              <a:lnSpc>
                <a:spcPts val="3839"/>
              </a:lnSpc>
              <a:buFont typeface="Arial"/>
              <a:buChar char="•"/>
            </a:pPr>
            <a:r>
              <a:rPr lang="en-US" sz="3199" spc="95">
                <a:solidFill>
                  <a:srgbClr val="014CB3"/>
                </a:solidFill>
                <a:latin typeface="Aileron"/>
                <a:ea typeface="Aileron"/>
                <a:cs typeface="Aileron"/>
                <a:sym typeface="Aileron"/>
              </a:rPr>
              <a:t>2 limpiezas mensuales por propiedad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240421" y="5741413"/>
            <a:ext cx="6268697" cy="2914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77" lvl="1" indent="-345439" algn="l">
              <a:lnSpc>
                <a:spcPts val="3839"/>
              </a:lnSpc>
              <a:buFont typeface="Arial"/>
              <a:buChar char="•"/>
            </a:pPr>
            <a:r>
              <a:rPr lang="en-US" sz="3199" spc="95">
                <a:solidFill>
                  <a:srgbClr val="014CB3"/>
                </a:solidFill>
                <a:latin typeface="Aileron"/>
                <a:ea typeface="Aileron"/>
                <a:cs typeface="Aileron"/>
                <a:sym typeface="Aileron"/>
              </a:rPr>
              <a:t>Limpieza sin costo adicional</a:t>
            </a:r>
          </a:p>
          <a:p>
            <a:pPr marL="690877" lvl="1" indent="-345439" algn="l">
              <a:lnSpc>
                <a:spcPts val="3839"/>
              </a:lnSpc>
              <a:buFont typeface="Arial"/>
              <a:buChar char="•"/>
            </a:pPr>
            <a:r>
              <a:rPr lang="en-US" sz="3199" spc="95">
                <a:solidFill>
                  <a:srgbClr val="014CB3"/>
                </a:solidFill>
                <a:latin typeface="Aileron"/>
                <a:ea typeface="Aileron"/>
                <a:cs typeface="Aileron"/>
                <a:sym typeface="Aileron"/>
              </a:rPr>
              <a:t>Calificar al personal</a:t>
            </a:r>
          </a:p>
          <a:p>
            <a:pPr marL="690877" lvl="1" indent="-345439" algn="l">
              <a:lnSpc>
                <a:spcPts val="3839"/>
              </a:lnSpc>
              <a:buFont typeface="Arial"/>
              <a:buChar char="•"/>
            </a:pPr>
            <a:r>
              <a:rPr lang="en-US" sz="3199" spc="95">
                <a:solidFill>
                  <a:srgbClr val="014CB3"/>
                </a:solidFill>
                <a:latin typeface="Aileron"/>
                <a:ea typeface="Aileron"/>
                <a:cs typeface="Aileron"/>
                <a:sym typeface="Aileron"/>
              </a:rPr>
              <a:t>Limpieza modo rápido</a:t>
            </a:r>
          </a:p>
          <a:p>
            <a:pPr marL="690877" lvl="1" indent="-345439" algn="l">
              <a:lnSpc>
                <a:spcPts val="3839"/>
              </a:lnSpc>
              <a:buFont typeface="Arial"/>
              <a:buChar char="•"/>
            </a:pPr>
            <a:r>
              <a:rPr lang="en-US" sz="3199" spc="95">
                <a:solidFill>
                  <a:srgbClr val="014CB3"/>
                </a:solidFill>
                <a:latin typeface="Aileron"/>
                <a:ea typeface="Aileron"/>
                <a:cs typeface="Aileron"/>
                <a:sym typeface="Aileron"/>
              </a:rPr>
              <a:t>Prioridad de reservas</a:t>
            </a:r>
          </a:p>
          <a:p>
            <a:pPr marL="690877" lvl="1" indent="-345439" algn="l">
              <a:lnSpc>
                <a:spcPts val="3839"/>
              </a:lnSpc>
              <a:buFont typeface="Arial"/>
              <a:buChar char="•"/>
            </a:pPr>
            <a:r>
              <a:rPr lang="en-US" sz="3199" spc="95">
                <a:solidFill>
                  <a:srgbClr val="014CB3"/>
                </a:solidFill>
                <a:latin typeface="Aileron"/>
                <a:ea typeface="Aileron"/>
                <a:cs typeface="Aileron"/>
                <a:sym typeface="Aileron"/>
              </a:rPr>
              <a:t>Sin limites de propiedades</a:t>
            </a:r>
          </a:p>
          <a:p>
            <a:pPr marL="690877" lvl="1" indent="-345439" algn="l">
              <a:lnSpc>
                <a:spcPts val="3839"/>
              </a:lnSpc>
              <a:buFont typeface="Arial"/>
              <a:buChar char="•"/>
            </a:pPr>
            <a:r>
              <a:rPr lang="en-US" sz="3199" spc="95">
                <a:solidFill>
                  <a:srgbClr val="014CB3"/>
                </a:solidFill>
                <a:latin typeface="Aileron"/>
                <a:ea typeface="Aileron"/>
                <a:cs typeface="Aileron"/>
                <a:sym typeface="Aileron"/>
              </a:rPr>
              <a:t>Sin limites de limpiezas</a:t>
            </a:r>
          </a:p>
        </p:txBody>
      </p:sp>
      <p:sp>
        <p:nvSpPr>
          <p:cNvPr id="18" name="Freeform 18"/>
          <p:cNvSpPr/>
          <p:nvPr/>
        </p:nvSpPr>
        <p:spPr>
          <a:xfrm>
            <a:off x="3103991" y="-3276246"/>
            <a:ext cx="4531523" cy="4304946"/>
          </a:xfrm>
          <a:custGeom>
            <a:avLst/>
            <a:gdLst/>
            <a:ahLst/>
            <a:cxnLst/>
            <a:rect l="l" t="t" r="r" b="b"/>
            <a:pathLst>
              <a:path w="4531523" h="4304946">
                <a:moveTo>
                  <a:pt x="0" y="0"/>
                </a:moveTo>
                <a:lnTo>
                  <a:pt x="4531523" y="0"/>
                </a:lnTo>
                <a:lnTo>
                  <a:pt x="4531523" y="4304946"/>
                </a:lnTo>
                <a:lnTo>
                  <a:pt x="0" y="43049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5924334" y="-3087366"/>
            <a:ext cx="4531523" cy="4304946"/>
          </a:xfrm>
          <a:custGeom>
            <a:avLst/>
            <a:gdLst/>
            <a:ahLst/>
            <a:cxnLst/>
            <a:rect l="l" t="t" r="r" b="b"/>
            <a:pathLst>
              <a:path w="4531523" h="4304946">
                <a:moveTo>
                  <a:pt x="0" y="0"/>
                </a:moveTo>
                <a:lnTo>
                  <a:pt x="4531523" y="0"/>
                </a:lnTo>
                <a:lnTo>
                  <a:pt x="4531523" y="4304946"/>
                </a:lnTo>
                <a:lnTo>
                  <a:pt x="0" y="43049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15437287" y="-2152473"/>
            <a:ext cx="4531523" cy="4304946"/>
          </a:xfrm>
          <a:custGeom>
            <a:avLst/>
            <a:gdLst/>
            <a:ahLst/>
            <a:cxnLst/>
            <a:rect l="l" t="t" r="r" b="b"/>
            <a:pathLst>
              <a:path w="4531523" h="4304946">
                <a:moveTo>
                  <a:pt x="0" y="0"/>
                </a:moveTo>
                <a:lnTo>
                  <a:pt x="4531523" y="0"/>
                </a:lnTo>
                <a:lnTo>
                  <a:pt x="4531523" y="4304946"/>
                </a:lnTo>
                <a:lnTo>
                  <a:pt x="0" y="43049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9069088" y="-3087366"/>
            <a:ext cx="4531523" cy="4304946"/>
          </a:xfrm>
          <a:custGeom>
            <a:avLst/>
            <a:gdLst/>
            <a:ahLst/>
            <a:cxnLst/>
            <a:rect l="l" t="t" r="r" b="b"/>
            <a:pathLst>
              <a:path w="4531523" h="4304946">
                <a:moveTo>
                  <a:pt x="0" y="0"/>
                </a:moveTo>
                <a:lnTo>
                  <a:pt x="4531523" y="0"/>
                </a:lnTo>
                <a:lnTo>
                  <a:pt x="4531523" y="4304946"/>
                </a:lnTo>
                <a:lnTo>
                  <a:pt x="0" y="43049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 rot="-10800000">
            <a:off x="12383531" y="-2152473"/>
            <a:ext cx="4531523" cy="4304946"/>
          </a:xfrm>
          <a:custGeom>
            <a:avLst/>
            <a:gdLst/>
            <a:ahLst/>
            <a:cxnLst/>
            <a:rect l="l" t="t" r="r" b="b"/>
            <a:pathLst>
              <a:path w="4531523" h="4304946">
                <a:moveTo>
                  <a:pt x="0" y="0"/>
                </a:moveTo>
                <a:lnTo>
                  <a:pt x="4531523" y="0"/>
                </a:lnTo>
                <a:lnTo>
                  <a:pt x="4531523" y="4304946"/>
                </a:lnTo>
                <a:lnTo>
                  <a:pt x="0" y="43049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 rot="-5400000">
            <a:off x="838230" y="-2514854"/>
            <a:ext cx="4531523" cy="4304946"/>
          </a:xfrm>
          <a:custGeom>
            <a:avLst/>
            <a:gdLst/>
            <a:ahLst/>
            <a:cxnLst/>
            <a:rect l="l" t="t" r="r" b="b"/>
            <a:pathLst>
              <a:path w="4531523" h="4304946">
                <a:moveTo>
                  <a:pt x="0" y="0"/>
                </a:moveTo>
                <a:lnTo>
                  <a:pt x="4531522" y="0"/>
                </a:lnTo>
                <a:lnTo>
                  <a:pt x="4531522" y="4304946"/>
                </a:lnTo>
                <a:lnTo>
                  <a:pt x="0" y="43049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250" r="-6250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0"/>
            <a:ext cx="18288000" cy="10482556"/>
          </a:xfrm>
          <a:custGeom>
            <a:avLst/>
            <a:gdLst/>
            <a:ahLst/>
            <a:cxnLst/>
            <a:rect l="l" t="t" r="r" b="b"/>
            <a:pathLst>
              <a:path w="18288000" h="10482556">
                <a:moveTo>
                  <a:pt x="0" y="0"/>
                </a:moveTo>
                <a:lnTo>
                  <a:pt x="18288000" y="0"/>
                </a:lnTo>
                <a:lnTo>
                  <a:pt x="18288000" y="10482556"/>
                </a:lnTo>
                <a:lnTo>
                  <a:pt x="0" y="104825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0000"/>
            </a:blip>
            <a:stretch>
              <a:fillRect l="-7105" r="-7105" b="-10336"/>
            </a:stretch>
          </a:blipFill>
        </p:spPr>
      </p:sp>
      <p:sp>
        <p:nvSpPr>
          <p:cNvPr id="4" name="Freeform 4"/>
          <p:cNvSpPr/>
          <p:nvPr/>
        </p:nvSpPr>
        <p:spPr>
          <a:xfrm rot="-10800000">
            <a:off x="0" y="-733537"/>
            <a:ext cx="18288000" cy="11020537"/>
          </a:xfrm>
          <a:custGeom>
            <a:avLst/>
            <a:gdLst/>
            <a:ahLst/>
            <a:cxnLst/>
            <a:rect l="l" t="t" r="r" b="b"/>
            <a:pathLst>
              <a:path w="18288000" h="11020537">
                <a:moveTo>
                  <a:pt x="0" y="0"/>
                </a:moveTo>
                <a:lnTo>
                  <a:pt x="18288000" y="0"/>
                </a:lnTo>
                <a:lnTo>
                  <a:pt x="18288000" y="11020537"/>
                </a:lnTo>
                <a:lnTo>
                  <a:pt x="0" y="110205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0000"/>
            </a:blip>
            <a:stretch>
              <a:fillRect l="-6718" r="-6718" b="-4239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844411" y="4108756"/>
            <a:ext cx="14599177" cy="13629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59"/>
              </a:lnSpc>
            </a:pPr>
            <a:r>
              <a:rPr lang="en-US" sz="38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Transforme la industria de la limpieza con una inversión estratégica.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537191" y="6516054"/>
            <a:ext cx="5213617" cy="6794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lellero@uade.edu.ar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340162" y="449144"/>
            <a:ext cx="3311749" cy="1159112"/>
          </a:xfrm>
          <a:custGeom>
            <a:avLst/>
            <a:gdLst/>
            <a:ahLst/>
            <a:cxnLst/>
            <a:rect l="l" t="t" r="r" b="b"/>
            <a:pathLst>
              <a:path w="3311749" h="1159112">
                <a:moveTo>
                  <a:pt x="0" y="0"/>
                </a:moveTo>
                <a:lnTo>
                  <a:pt x="3311749" y="0"/>
                </a:lnTo>
                <a:lnTo>
                  <a:pt x="3311749" y="1159112"/>
                </a:lnTo>
                <a:lnTo>
                  <a:pt x="0" y="11591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5400000">
            <a:off x="9346463" y="-8727830"/>
            <a:ext cx="15153417" cy="11446050"/>
          </a:xfrm>
          <a:custGeom>
            <a:avLst/>
            <a:gdLst/>
            <a:ahLst/>
            <a:cxnLst/>
            <a:rect l="l" t="t" r="r" b="b"/>
            <a:pathLst>
              <a:path w="15153417" h="11446050">
                <a:moveTo>
                  <a:pt x="0" y="0"/>
                </a:moveTo>
                <a:lnTo>
                  <a:pt x="15153416" y="0"/>
                </a:lnTo>
                <a:lnTo>
                  <a:pt x="15153416" y="11446050"/>
                </a:lnTo>
                <a:lnTo>
                  <a:pt x="0" y="114460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381" t="-35743" r="-2581"/>
            </a:stretch>
          </a:blipFill>
        </p:spPr>
      </p:sp>
      <p:sp>
        <p:nvSpPr>
          <p:cNvPr id="4" name="Freeform 4"/>
          <p:cNvSpPr/>
          <p:nvPr/>
        </p:nvSpPr>
        <p:spPr>
          <a:xfrm rot="-10800000">
            <a:off x="12229767" y="4304732"/>
            <a:ext cx="15153417" cy="11446050"/>
          </a:xfrm>
          <a:custGeom>
            <a:avLst/>
            <a:gdLst/>
            <a:ahLst/>
            <a:cxnLst/>
            <a:rect l="l" t="t" r="r" b="b"/>
            <a:pathLst>
              <a:path w="15153417" h="11446050">
                <a:moveTo>
                  <a:pt x="0" y="0"/>
                </a:moveTo>
                <a:lnTo>
                  <a:pt x="15153417" y="0"/>
                </a:lnTo>
                <a:lnTo>
                  <a:pt x="15153417" y="11446050"/>
                </a:lnTo>
                <a:lnTo>
                  <a:pt x="0" y="114460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381" t="-35743" r="-2581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217024" y="3050979"/>
            <a:ext cx="12447892" cy="34043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23"/>
              </a:lnSpc>
            </a:pPr>
            <a:r>
              <a:rPr lang="en-US" sz="3874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Alumnos</a:t>
            </a:r>
            <a:r>
              <a:rPr lang="en-US" sz="3874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: Carretto Lucas 1150478                  </a:t>
            </a:r>
          </a:p>
          <a:p>
            <a:pPr algn="l">
              <a:lnSpc>
                <a:spcPts val="5423"/>
              </a:lnSpc>
            </a:pPr>
            <a:r>
              <a:rPr lang="en-US" sz="3874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                  Crespo Edgardo 1149706</a:t>
            </a:r>
          </a:p>
          <a:p>
            <a:pPr algn="l">
              <a:lnSpc>
                <a:spcPts val="5423"/>
              </a:lnSpc>
            </a:pPr>
            <a:r>
              <a:rPr lang="en-US" sz="3874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                  Ellero Lucas 1151175</a:t>
            </a:r>
          </a:p>
          <a:p>
            <a:pPr algn="l">
              <a:lnSpc>
                <a:spcPts val="5423"/>
              </a:lnSpc>
            </a:pPr>
            <a:r>
              <a:rPr lang="en-US" sz="3874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                  Felizia Juan Bautista 1153240</a:t>
            </a:r>
          </a:p>
          <a:p>
            <a:pPr algn="l">
              <a:lnSpc>
                <a:spcPts val="5423"/>
              </a:lnSpc>
            </a:pPr>
            <a:r>
              <a:rPr lang="en-US" sz="3874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                  Ferrario Lorenzo 1150134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60634" y="587205"/>
            <a:ext cx="10539512" cy="17621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52"/>
              </a:lnSpc>
            </a:pPr>
            <a:r>
              <a:rPr lang="en-US" sz="6752" spc="67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Seminario de Integración Profesional</a:t>
            </a:r>
          </a:p>
        </p:txBody>
      </p:sp>
      <p:sp>
        <p:nvSpPr>
          <p:cNvPr id="7" name="Freeform 7"/>
          <p:cNvSpPr/>
          <p:nvPr/>
        </p:nvSpPr>
        <p:spPr>
          <a:xfrm>
            <a:off x="10557216" y="1199884"/>
            <a:ext cx="9249259" cy="9249259"/>
          </a:xfrm>
          <a:custGeom>
            <a:avLst/>
            <a:gdLst/>
            <a:ahLst/>
            <a:cxnLst/>
            <a:rect l="l" t="t" r="r" b="b"/>
            <a:pathLst>
              <a:path w="9249259" h="9249259">
                <a:moveTo>
                  <a:pt x="0" y="0"/>
                </a:moveTo>
                <a:lnTo>
                  <a:pt x="9249259" y="0"/>
                </a:lnTo>
                <a:lnTo>
                  <a:pt x="9249259" y="9249259"/>
                </a:lnTo>
                <a:lnTo>
                  <a:pt x="0" y="924925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364137" y="6769631"/>
            <a:ext cx="5467374" cy="6631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23"/>
              </a:lnSpc>
            </a:pPr>
            <a:r>
              <a:rPr lang="en-US" sz="3874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Profesor:</a:t>
            </a:r>
            <a:r>
              <a:rPr lang="en-US" sz="3874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Vilaboa Pablo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64137" y="7747059"/>
            <a:ext cx="4311250" cy="6631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23"/>
              </a:lnSpc>
            </a:pPr>
            <a:r>
              <a:rPr lang="en-US" sz="3874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Facha</a:t>
            </a:r>
            <a:r>
              <a:rPr lang="en-US" sz="3874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: 19/06/2024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64137" y="8920865"/>
            <a:ext cx="3596868" cy="6631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23"/>
              </a:lnSpc>
            </a:pPr>
            <a:r>
              <a:rPr lang="en-US" sz="3874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Turno:</a:t>
            </a:r>
            <a:r>
              <a:rPr lang="en-US" sz="3874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Mañana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ED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046118" y="3307909"/>
            <a:ext cx="4641292" cy="4641292"/>
          </a:xfrm>
          <a:custGeom>
            <a:avLst/>
            <a:gdLst/>
            <a:ahLst/>
            <a:cxnLst/>
            <a:rect l="l" t="t" r="r" b="b"/>
            <a:pathLst>
              <a:path w="4641292" h="4641292">
                <a:moveTo>
                  <a:pt x="0" y="0"/>
                </a:moveTo>
                <a:lnTo>
                  <a:pt x="4641292" y="0"/>
                </a:lnTo>
                <a:lnTo>
                  <a:pt x="4641292" y="4641291"/>
                </a:lnTo>
                <a:lnTo>
                  <a:pt x="0" y="46412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445255" y="3128839"/>
            <a:ext cx="4641292" cy="4641292"/>
          </a:xfrm>
          <a:custGeom>
            <a:avLst/>
            <a:gdLst/>
            <a:ahLst/>
            <a:cxnLst/>
            <a:rect l="l" t="t" r="r" b="b"/>
            <a:pathLst>
              <a:path w="4641292" h="4641292">
                <a:moveTo>
                  <a:pt x="0" y="0"/>
                </a:moveTo>
                <a:lnTo>
                  <a:pt x="4641291" y="0"/>
                </a:lnTo>
                <a:lnTo>
                  <a:pt x="4641291" y="4641291"/>
                </a:lnTo>
                <a:lnTo>
                  <a:pt x="0" y="46412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 rot="-10800000">
            <a:off x="11453516" y="4005917"/>
            <a:ext cx="2592602" cy="2592602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 rot="-10800000"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812800"/>
                  </a:move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lose/>
                </a:path>
              </a:pathLst>
            </a:custGeom>
            <a:blipFill>
              <a:blip r:embed="rId4"/>
              <a:stretch>
                <a:fillRect l="-28533" t="-19404" r="-28533" b="-19404"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>
            <a:off x="15198643" y="4129876"/>
            <a:ext cx="2427323" cy="2427323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</p:grpSp>
      <p:sp>
        <p:nvSpPr>
          <p:cNvPr id="8" name="Freeform 8"/>
          <p:cNvSpPr/>
          <p:nvPr/>
        </p:nvSpPr>
        <p:spPr>
          <a:xfrm>
            <a:off x="6725364" y="3128839"/>
            <a:ext cx="4641292" cy="4641292"/>
          </a:xfrm>
          <a:custGeom>
            <a:avLst/>
            <a:gdLst/>
            <a:ahLst/>
            <a:cxnLst/>
            <a:rect l="l" t="t" r="r" b="b"/>
            <a:pathLst>
              <a:path w="4641292" h="4641292">
                <a:moveTo>
                  <a:pt x="0" y="0"/>
                </a:moveTo>
                <a:lnTo>
                  <a:pt x="4641292" y="0"/>
                </a:lnTo>
                <a:lnTo>
                  <a:pt x="4641292" y="4641291"/>
                </a:lnTo>
                <a:lnTo>
                  <a:pt x="0" y="46412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7791029" y="4088557"/>
            <a:ext cx="2509962" cy="2509962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6"/>
              <a:stretch>
                <a:fillRect l="-62" r="-62"/>
              </a:stretch>
            </a:blipFill>
          </p:spPr>
        </p:sp>
      </p:grpSp>
      <p:sp>
        <p:nvSpPr>
          <p:cNvPr id="11" name="Freeform 11"/>
          <p:cNvSpPr/>
          <p:nvPr/>
        </p:nvSpPr>
        <p:spPr>
          <a:xfrm>
            <a:off x="-399410" y="3128839"/>
            <a:ext cx="4641292" cy="4641292"/>
          </a:xfrm>
          <a:custGeom>
            <a:avLst/>
            <a:gdLst/>
            <a:ahLst/>
            <a:cxnLst/>
            <a:rect l="l" t="t" r="r" b="b"/>
            <a:pathLst>
              <a:path w="4641292" h="4641292">
                <a:moveTo>
                  <a:pt x="0" y="0"/>
                </a:moveTo>
                <a:lnTo>
                  <a:pt x="4641292" y="0"/>
                </a:lnTo>
                <a:lnTo>
                  <a:pt x="4641292" y="4641291"/>
                </a:lnTo>
                <a:lnTo>
                  <a:pt x="0" y="46412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2" name="Group 12"/>
          <p:cNvGrpSpPr/>
          <p:nvPr/>
        </p:nvGrpSpPr>
        <p:grpSpPr>
          <a:xfrm>
            <a:off x="631333" y="4088557"/>
            <a:ext cx="2427323" cy="2427323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7"/>
              <a:stretch>
                <a:fillRect l="-12093" r="-22221" b="-19938"/>
              </a:stretch>
            </a:blipFill>
          </p:spPr>
        </p:sp>
      </p:grpSp>
      <p:sp>
        <p:nvSpPr>
          <p:cNvPr id="14" name="Freeform 14"/>
          <p:cNvSpPr/>
          <p:nvPr/>
        </p:nvSpPr>
        <p:spPr>
          <a:xfrm>
            <a:off x="3149737" y="3083056"/>
            <a:ext cx="4641292" cy="4641292"/>
          </a:xfrm>
          <a:custGeom>
            <a:avLst/>
            <a:gdLst/>
            <a:ahLst/>
            <a:cxnLst/>
            <a:rect l="l" t="t" r="r" b="b"/>
            <a:pathLst>
              <a:path w="4641292" h="4641292">
                <a:moveTo>
                  <a:pt x="0" y="0"/>
                </a:moveTo>
                <a:lnTo>
                  <a:pt x="4641292" y="0"/>
                </a:lnTo>
                <a:lnTo>
                  <a:pt x="4641292" y="4641291"/>
                </a:lnTo>
                <a:lnTo>
                  <a:pt x="0" y="46412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5" name="Group 15"/>
          <p:cNvGrpSpPr/>
          <p:nvPr/>
        </p:nvGrpSpPr>
        <p:grpSpPr>
          <a:xfrm>
            <a:off x="4211181" y="4129876"/>
            <a:ext cx="2427323" cy="2427323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8"/>
              <a:stretch>
                <a:fillRect t="-16666" b="-16666"/>
              </a:stretch>
            </a:blipFill>
          </p:spPr>
        </p:sp>
      </p:grpSp>
      <p:sp>
        <p:nvSpPr>
          <p:cNvPr id="17" name="TextBox 17"/>
          <p:cNvSpPr txBox="1"/>
          <p:nvPr/>
        </p:nvSpPr>
        <p:spPr>
          <a:xfrm>
            <a:off x="11206990" y="6784186"/>
            <a:ext cx="3085654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400">
                <a:solidFill>
                  <a:srgbClr val="014CB3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Felizia Juan Bautista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8142028" y="6784186"/>
            <a:ext cx="1807964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400">
                <a:solidFill>
                  <a:srgbClr val="014CB3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Ellero Lucas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7875442" y="7552960"/>
            <a:ext cx="2506414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400">
                <a:solidFill>
                  <a:srgbClr val="014CB3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Project Manager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7158" y="7552960"/>
            <a:ext cx="3635672" cy="815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400">
                <a:solidFill>
                  <a:srgbClr val="014CB3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Documentacion y estrategias de diseño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4192374" y="287786"/>
            <a:ext cx="9957569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14CB3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¿Quienes somos?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662555" y="6784186"/>
            <a:ext cx="2364879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400">
                <a:solidFill>
                  <a:srgbClr val="014CB3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Crespo Edgardo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4308557" y="6784186"/>
            <a:ext cx="2232571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400">
                <a:solidFill>
                  <a:srgbClr val="014CB3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Carretto Lucas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5149944" y="6784186"/>
            <a:ext cx="2524720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400">
                <a:solidFill>
                  <a:srgbClr val="014CB3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Ferrario Lorenzo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5324222" y="7552960"/>
            <a:ext cx="2176165" cy="815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400">
                <a:solidFill>
                  <a:srgbClr val="014CB3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Desarrollador </a:t>
            </a:r>
          </a:p>
          <a:p>
            <a:pPr algn="ctr">
              <a:lnSpc>
                <a:spcPts val="3360"/>
              </a:lnSpc>
            </a:pPr>
            <a:r>
              <a:rPr lang="en-US" sz="2400">
                <a:solidFill>
                  <a:srgbClr val="014CB3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Back End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4336760" y="7552960"/>
            <a:ext cx="2176165" cy="815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400">
                <a:solidFill>
                  <a:srgbClr val="014CB3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Desarrollador </a:t>
            </a:r>
          </a:p>
          <a:p>
            <a:pPr algn="ctr">
              <a:lnSpc>
                <a:spcPts val="3360"/>
              </a:lnSpc>
            </a:pPr>
            <a:r>
              <a:rPr lang="en-US" sz="2400">
                <a:solidFill>
                  <a:srgbClr val="014CB3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Front End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1753413" y="7552960"/>
            <a:ext cx="1992809" cy="815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400">
                <a:solidFill>
                  <a:srgbClr val="014CB3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Ingeniero en </a:t>
            </a:r>
          </a:p>
          <a:p>
            <a:pPr algn="ctr">
              <a:lnSpc>
                <a:spcPts val="3360"/>
              </a:lnSpc>
            </a:pPr>
            <a:r>
              <a:rPr lang="en-US" sz="2400">
                <a:solidFill>
                  <a:srgbClr val="014CB3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Datos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4149865" y="2093091"/>
            <a:ext cx="9957569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14CB3"/>
                </a:solidFill>
                <a:latin typeface="Open Sans"/>
                <a:ea typeface="Open Sans"/>
                <a:cs typeface="Open Sans"/>
                <a:sym typeface="Open Sans"/>
              </a:rPr>
              <a:t>Equipo SCRUM | Metodologia agil 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399493" y="5731733"/>
            <a:ext cx="1295932" cy="1295932"/>
          </a:xfrm>
          <a:custGeom>
            <a:avLst/>
            <a:gdLst/>
            <a:ahLst/>
            <a:cxnLst/>
            <a:rect l="l" t="t" r="r" b="b"/>
            <a:pathLst>
              <a:path w="1295932" h="1295932">
                <a:moveTo>
                  <a:pt x="0" y="0"/>
                </a:moveTo>
                <a:lnTo>
                  <a:pt x="1295932" y="0"/>
                </a:lnTo>
                <a:lnTo>
                  <a:pt x="1295932" y="1295931"/>
                </a:lnTo>
                <a:lnTo>
                  <a:pt x="0" y="12959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6831396" y="5649682"/>
            <a:ext cx="1356378" cy="1356378"/>
          </a:xfrm>
          <a:custGeom>
            <a:avLst/>
            <a:gdLst/>
            <a:ahLst/>
            <a:cxnLst/>
            <a:rect l="l" t="t" r="r" b="b"/>
            <a:pathLst>
              <a:path w="1356378" h="1356378">
                <a:moveTo>
                  <a:pt x="0" y="0"/>
                </a:moveTo>
                <a:lnTo>
                  <a:pt x="1356378" y="0"/>
                </a:lnTo>
                <a:lnTo>
                  <a:pt x="1356378" y="1356378"/>
                </a:lnTo>
                <a:lnTo>
                  <a:pt x="0" y="135637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23938" y="5731733"/>
            <a:ext cx="1429810" cy="1429810"/>
          </a:xfrm>
          <a:custGeom>
            <a:avLst/>
            <a:gdLst/>
            <a:ahLst/>
            <a:cxnLst/>
            <a:rect l="l" t="t" r="r" b="b"/>
            <a:pathLst>
              <a:path w="1429810" h="1429810">
                <a:moveTo>
                  <a:pt x="0" y="0"/>
                </a:moveTo>
                <a:lnTo>
                  <a:pt x="1429809" y="0"/>
                </a:lnTo>
                <a:lnTo>
                  <a:pt x="1429809" y="1429809"/>
                </a:lnTo>
                <a:lnTo>
                  <a:pt x="0" y="1429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10800000">
            <a:off x="2936723" y="-5100627"/>
            <a:ext cx="15153417" cy="10832360"/>
          </a:xfrm>
          <a:custGeom>
            <a:avLst/>
            <a:gdLst/>
            <a:ahLst/>
            <a:cxnLst/>
            <a:rect l="l" t="t" r="r" b="b"/>
            <a:pathLst>
              <a:path w="15153417" h="10832360">
                <a:moveTo>
                  <a:pt x="0" y="0"/>
                </a:moveTo>
                <a:lnTo>
                  <a:pt x="15153417" y="0"/>
                </a:lnTo>
                <a:lnTo>
                  <a:pt x="15153417" y="10832360"/>
                </a:lnTo>
                <a:lnTo>
                  <a:pt x="0" y="1083236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3703" r="-4958" b="-49917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5118199" y="-5516307"/>
            <a:ext cx="15153417" cy="11446050"/>
          </a:xfrm>
          <a:custGeom>
            <a:avLst/>
            <a:gdLst/>
            <a:ahLst/>
            <a:cxnLst/>
            <a:rect l="l" t="t" r="r" b="b"/>
            <a:pathLst>
              <a:path w="15153417" h="11446050">
                <a:moveTo>
                  <a:pt x="0" y="0"/>
                </a:moveTo>
                <a:lnTo>
                  <a:pt x="15153417" y="0"/>
                </a:lnTo>
                <a:lnTo>
                  <a:pt x="15153417" y="11446050"/>
                </a:lnTo>
                <a:lnTo>
                  <a:pt x="0" y="1144605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1381" t="-35743" r="-2581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3442036" y="1090608"/>
            <a:ext cx="11403928" cy="2352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00"/>
              </a:lnSpc>
            </a:pPr>
            <a:r>
              <a:rPr lang="en-US" sz="9000" spc="89">
                <a:solidFill>
                  <a:srgbClr val="014CB3"/>
                </a:solidFill>
                <a:latin typeface="Aileron Bold"/>
                <a:ea typeface="Aileron Bold"/>
                <a:cs typeface="Aileron Bold"/>
                <a:sym typeface="Aileron Bold"/>
              </a:rPr>
              <a:t>¿Como surgió Deep Clean?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3938" y="7418453"/>
            <a:ext cx="5235958" cy="9201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99"/>
              </a:lnSpc>
            </a:pPr>
            <a:r>
              <a:rPr lang="en-US" sz="3599" spc="107">
                <a:solidFill>
                  <a:srgbClr val="2C92C6"/>
                </a:solidFill>
                <a:latin typeface="Aileron Bold"/>
                <a:ea typeface="Aileron Bold"/>
                <a:cs typeface="Aileron Bold"/>
                <a:sym typeface="Aileron Bold"/>
              </a:rPr>
              <a:t>Simplificar la gestión de los usuarios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831396" y="7433565"/>
            <a:ext cx="5010885" cy="9201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99"/>
              </a:lnSpc>
            </a:pPr>
            <a:r>
              <a:rPr lang="en-US" sz="3599" spc="107">
                <a:solidFill>
                  <a:srgbClr val="2C92C6"/>
                </a:solidFill>
                <a:latin typeface="Aileron Bold"/>
                <a:ea typeface="Aileron Bold"/>
                <a:cs typeface="Aileron Bold"/>
                <a:sym typeface="Aileron Bold"/>
              </a:rPr>
              <a:t>Oportunidad de escalar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409018" y="7351514"/>
            <a:ext cx="5238619" cy="9201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99"/>
              </a:lnSpc>
            </a:pPr>
            <a:r>
              <a:rPr lang="en-US" sz="3599" spc="107">
                <a:solidFill>
                  <a:srgbClr val="2C92C6"/>
                </a:solidFill>
                <a:latin typeface="Aileron Bold"/>
                <a:ea typeface="Aileron Bold"/>
                <a:cs typeface="Aileron Bold"/>
                <a:sym typeface="Aileron Bold"/>
              </a:rPr>
              <a:t>Detección de potenciales clientes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3938" y="8597041"/>
            <a:ext cx="5235958" cy="723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80"/>
              </a:lnSpc>
            </a:pPr>
            <a:r>
              <a:rPr lang="en-US" sz="2400" spc="72">
                <a:solidFill>
                  <a:srgbClr val="014CB3"/>
                </a:solidFill>
                <a:latin typeface="Aileron Bold"/>
                <a:ea typeface="Aileron Bold"/>
                <a:cs typeface="Aileron Bold"/>
                <a:sym typeface="Aileron Bold"/>
              </a:rPr>
              <a:t>Búsqueda de una automatización para gestionar negocios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831396" y="8612152"/>
            <a:ext cx="4373335" cy="108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80"/>
              </a:lnSpc>
            </a:pPr>
            <a:r>
              <a:rPr lang="en-US" sz="2400" spc="72">
                <a:solidFill>
                  <a:srgbClr val="014CB3"/>
                </a:solidFill>
                <a:latin typeface="Aileron Bold"/>
                <a:ea typeface="Aileron Bold"/>
                <a:cs typeface="Aileron Bold"/>
                <a:sym typeface="Aileron Bold"/>
              </a:rPr>
              <a:t>La posibilidad de crear un software intermediario entre el usuario y la solucion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399493" y="8530102"/>
            <a:ext cx="5238619" cy="108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80"/>
              </a:lnSpc>
            </a:pPr>
            <a:r>
              <a:rPr lang="en-US" sz="2400" spc="72">
                <a:solidFill>
                  <a:srgbClr val="014CB3"/>
                </a:solidFill>
                <a:latin typeface="Aileron Bold"/>
                <a:ea typeface="Aileron Bold"/>
                <a:cs typeface="Aileron Bold"/>
                <a:sym typeface="Aileron Bold"/>
              </a:rPr>
              <a:t>Potenciales clientes.</a:t>
            </a:r>
          </a:p>
          <a:p>
            <a:pPr algn="l">
              <a:lnSpc>
                <a:spcPts val="2880"/>
              </a:lnSpc>
            </a:pPr>
            <a:r>
              <a:rPr lang="en-US" sz="2400" spc="72">
                <a:solidFill>
                  <a:srgbClr val="014CB3"/>
                </a:solidFill>
                <a:latin typeface="Aileron Bold"/>
                <a:ea typeface="Aileron Bold"/>
                <a:cs typeface="Aileron Bold"/>
                <a:sym typeface="Aileron Bold"/>
              </a:rPr>
              <a:t>Punto de dolor de cada cliente.</a:t>
            </a:r>
          </a:p>
          <a:p>
            <a:pPr algn="l">
              <a:lnSpc>
                <a:spcPts val="2880"/>
              </a:lnSpc>
            </a:pPr>
            <a:endParaRPr lang="en-US" sz="2400" spc="72">
              <a:solidFill>
                <a:srgbClr val="014CB3"/>
              </a:solidFill>
              <a:latin typeface="Aileron Bold"/>
              <a:ea typeface="Aileron Bold"/>
              <a:cs typeface="Aileron Bold"/>
              <a:sym typeface="Aileron Bold"/>
            </a:endParaRPr>
          </a:p>
        </p:txBody>
      </p:sp>
      <p:sp>
        <p:nvSpPr>
          <p:cNvPr id="14" name="Freeform 14"/>
          <p:cNvSpPr/>
          <p:nvPr/>
        </p:nvSpPr>
        <p:spPr>
          <a:xfrm rot="5400000">
            <a:off x="13311267" y="1191609"/>
            <a:ext cx="7479204" cy="5095986"/>
          </a:xfrm>
          <a:custGeom>
            <a:avLst/>
            <a:gdLst/>
            <a:ahLst/>
            <a:cxnLst/>
            <a:rect l="l" t="t" r="r" b="b"/>
            <a:pathLst>
              <a:path w="7479204" h="5095986">
                <a:moveTo>
                  <a:pt x="0" y="0"/>
                </a:moveTo>
                <a:lnTo>
                  <a:pt x="7479205" y="0"/>
                </a:lnTo>
                <a:lnTo>
                  <a:pt x="7479205" y="5095986"/>
                </a:lnTo>
                <a:lnTo>
                  <a:pt x="0" y="509598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559" t="-38991" r="-1740" b="-9086"/>
            </a:stretch>
          </a:blipFill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920696" y="-1207650"/>
            <a:ext cx="13428308" cy="12377434"/>
          </a:xfrm>
          <a:custGeom>
            <a:avLst/>
            <a:gdLst/>
            <a:ahLst/>
            <a:cxnLst/>
            <a:rect l="l" t="t" r="r" b="b"/>
            <a:pathLst>
              <a:path w="13428308" h="12377434">
                <a:moveTo>
                  <a:pt x="0" y="0"/>
                </a:moveTo>
                <a:lnTo>
                  <a:pt x="13428308" y="0"/>
                </a:lnTo>
                <a:lnTo>
                  <a:pt x="13428308" y="12377434"/>
                </a:lnTo>
                <a:lnTo>
                  <a:pt x="0" y="1237743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499" b="-3499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172700" y="379879"/>
            <a:ext cx="8115300" cy="12096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000"/>
              </a:lnSpc>
              <a:spcBef>
                <a:spcPct val="0"/>
              </a:spcBef>
            </a:pPr>
            <a:r>
              <a:rPr lang="en-US" sz="9000" u="none" strike="noStrike" spc="90">
                <a:solidFill>
                  <a:srgbClr val="2C92C6"/>
                </a:solidFill>
                <a:latin typeface="Aileron Bold"/>
                <a:ea typeface="Aileron Bold"/>
                <a:cs typeface="Aileron Bold"/>
                <a:sym typeface="Aileron Bold"/>
              </a:rPr>
              <a:t>Segmentación</a:t>
            </a:r>
          </a:p>
        </p:txBody>
      </p:sp>
      <p:sp>
        <p:nvSpPr>
          <p:cNvPr id="4" name="Freeform 4"/>
          <p:cNvSpPr/>
          <p:nvPr/>
        </p:nvSpPr>
        <p:spPr>
          <a:xfrm rot="-10800000">
            <a:off x="9144000" y="2710447"/>
            <a:ext cx="9900271" cy="8229600"/>
          </a:xfrm>
          <a:custGeom>
            <a:avLst/>
            <a:gdLst/>
            <a:ahLst/>
            <a:cxnLst/>
            <a:rect l="l" t="t" r="r" b="b"/>
            <a:pathLst>
              <a:path w="9900271" h="8229600">
                <a:moveTo>
                  <a:pt x="0" y="0"/>
                </a:moveTo>
                <a:lnTo>
                  <a:pt x="9900271" y="0"/>
                </a:lnTo>
                <a:lnTo>
                  <a:pt x="990027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0" y="0"/>
            <a:ext cx="3969682" cy="6402712"/>
          </a:xfrm>
          <a:custGeom>
            <a:avLst/>
            <a:gdLst/>
            <a:ahLst/>
            <a:cxnLst/>
            <a:rect l="l" t="t" r="r" b="b"/>
            <a:pathLst>
              <a:path w="3969682" h="6402712">
                <a:moveTo>
                  <a:pt x="0" y="0"/>
                </a:moveTo>
                <a:lnTo>
                  <a:pt x="3969682" y="0"/>
                </a:lnTo>
                <a:lnTo>
                  <a:pt x="3969682" y="6402712"/>
                </a:lnTo>
                <a:lnTo>
                  <a:pt x="0" y="64027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flipH="1">
            <a:off x="1808965" y="3010659"/>
            <a:ext cx="6561936" cy="7276341"/>
          </a:xfrm>
          <a:custGeom>
            <a:avLst/>
            <a:gdLst/>
            <a:ahLst/>
            <a:cxnLst/>
            <a:rect l="l" t="t" r="r" b="b"/>
            <a:pathLst>
              <a:path w="6561936" h="7276341">
                <a:moveTo>
                  <a:pt x="6561936" y="0"/>
                </a:moveTo>
                <a:lnTo>
                  <a:pt x="0" y="0"/>
                </a:lnTo>
                <a:lnTo>
                  <a:pt x="0" y="7276341"/>
                </a:lnTo>
                <a:lnTo>
                  <a:pt x="6561936" y="7276341"/>
                </a:lnTo>
                <a:lnTo>
                  <a:pt x="6561936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9770335" y="1741494"/>
            <a:ext cx="8517665" cy="8401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77" lvl="1" indent="-345439" algn="l">
              <a:lnSpc>
                <a:spcPts val="3839"/>
              </a:lnSpc>
              <a:buFont typeface="Arial"/>
              <a:buChar char="•"/>
            </a:pPr>
            <a:r>
              <a:rPr lang="en-US" sz="3199" spc="95">
                <a:solidFill>
                  <a:srgbClr val="014CB3"/>
                </a:solidFill>
                <a:latin typeface="Aileron Bold"/>
                <a:ea typeface="Aileron Bold"/>
                <a:cs typeface="Aileron Bold"/>
                <a:sym typeface="Aileron Bold"/>
              </a:rPr>
              <a:t>Demográfica</a:t>
            </a:r>
          </a:p>
          <a:p>
            <a:pPr marL="1295400" lvl="2" indent="-431800" algn="l">
              <a:lnSpc>
                <a:spcPts val="3600"/>
              </a:lnSpc>
              <a:buFont typeface="Arial"/>
              <a:buChar char="⚬"/>
            </a:pPr>
            <a:r>
              <a:rPr lang="en-US" sz="3000" spc="89">
                <a:solidFill>
                  <a:srgbClr val="014CB3"/>
                </a:solidFill>
                <a:latin typeface="Aileron"/>
                <a:ea typeface="Aileron"/>
                <a:cs typeface="Aileron"/>
                <a:sym typeface="Aileron"/>
              </a:rPr>
              <a:t>Edad 25-55 años</a:t>
            </a:r>
          </a:p>
          <a:p>
            <a:pPr marL="1295400" lvl="2" indent="-431800" algn="l">
              <a:lnSpc>
                <a:spcPts val="3600"/>
              </a:lnSpc>
              <a:buFont typeface="Arial"/>
              <a:buChar char="⚬"/>
            </a:pPr>
            <a:r>
              <a:rPr lang="en-US" sz="3000" spc="89">
                <a:solidFill>
                  <a:srgbClr val="014CB3"/>
                </a:solidFill>
                <a:latin typeface="Aileron"/>
                <a:ea typeface="Aileron"/>
                <a:cs typeface="Aileron"/>
                <a:sym typeface="Aileron"/>
              </a:rPr>
              <a:t>Profesionales ocupados</a:t>
            </a:r>
          </a:p>
          <a:p>
            <a:pPr marL="690877" lvl="1" indent="-345439" algn="l">
              <a:lnSpc>
                <a:spcPts val="3839"/>
              </a:lnSpc>
              <a:buFont typeface="Arial"/>
              <a:buChar char="•"/>
            </a:pPr>
            <a:r>
              <a:rPr lang="en-US" sz="3199" spc="95">
                <a:solidFill>
                  <a:srgbClr val="014CB3"/>
                </a:solidFill>
                <a:latin typeface="Aileron Bold"/>
                <a:ea typeface="Aileron Bold"/>
                <a:cs typeface="Aileron Bold"/>
                <a:sym typeface="Aileron Bold"/>
              </a:rPr>
              <a:t>Geográfica</a:t>
            </a:r>
          </a:p>
          <a:p>
            <a:pPr marL="1295400" lvl="2" indent="-431800" algn="l">
              <a:lnSpc>
                <a:spcPts val="3600"/>
              </a:lnSpc>
              <a:buFont typeface="Arial"/>
              <a:buChar char="⚬"/>
            </a:pPr>
            <a:r>
              <a:rPr lang="en-US" sz="3000" spc="89">
                <a:solidFill>
                  <a:srgbClr val="014CB3"/>
                </a:solidFill>
                <a:latin typeface="Aileron"/>
                <a:ea typeface="Aileron"/>
                <a:cs typeface="Aileron"/>
                <a:sym typeface="Aileron"/>
              </a:rPr>
              <a:t>Ciudades con alta densidad de población</a:t>
            </a:r>
          </a:p>
          <a:p>
            <a:pPr marL="690877" lvl="1" indent="-345439" algn="l">
              <a:lnSpc>
                <a:spcPts val="3839"/>
              </a:lnSpc>
              <a:buFont typeface="Arial"/>
              <a:buChar char="•"/>
            </a:pPr>
            <a:r>
              <a:rPr lang="en-US" sz="3199" spc="95">
                <a:solidFill>
                  <a:srgbClr val="014CB3"/>
                </a:solidFill>
                <a:latin typeface="Aileron Bold"/>
                <a:ea typeface="Aileron Bold"/>
                <a:cs typeface="Aileron Bold"/>
                <a:sym typeface="Aileron Bold"/>
              </a:rPr>
              <a:t>Psicográfica</a:t>
            </a:r>
          </a:p>
          <a:p>
            <a:pPr marL="1295400" lvl="2" indent="-431800" algn="l">
              <a:lnSpc>
                <a:spcPts val="3600"/>
              </a:lnSpc>
              <a:buFont typeface="Arial"/>
              <a:buChar char="⚬"/>
            </a:pPr>
            <a:r>
              <a:rPr lang="en-US" sz="3000" spc="89">
                <a:solidFill>
                  <a:srgbClr val="014CB3"/>
                </a:solidFill>
                <a:latin typeface="Aileron"/>
                <a:ea typeface="Aileron"/>
                <a:cs typeface="Aileron"/>
                <a:sym typeface="Aileron"/>
              </a:rPr>
              <a:t>Preocupados por la limpieza y el orden</a:t>
            </a:r>
          </a:p>
          <a:p>
            <a:pPr marL="1295400" lvl="2" indent="-431800" algn="l">
              <a:lnSpc>
                <a:spcPts val="3600"/>
              </a:lnSpc>
              <a:buFont typeface="Arial"/>
              <a:buChar char="⚬"/>
            </a:pPr>
            <a:r>
              <a:rPr lang="en-US" sz="3000" spc="89">
                <a:solidFill>
                  <a:srgbClr val="014CB3"/>
                </a:solidFill>
                <a:latin typeface="Aileron"/>
                <a:ea typeface="Aileron"/>
                <a:cs typeface="Aileron"/>
                <a:sym typeface="Aileron"/>
              </a:rPr>
              <a:t>Valoran la eficiencia</a:t>
            </a:r>
          </a:p>
          <a:p>
            <a:pPr marL="690877" lvl="1" indent="-345439" algn="l">
              <a:lnSpc>
                <a:spcPts val="3839"/>
              </a:lnSpc>
              <a:buFont typeface="Arial"/>
              <a:buChar char="•"/>
            </a:pPr>
            <a:r>
              <a:rPr lang="en-US" sz="3199" spc="95">
                <a:solidFill>
                  <a:srgbClr val="014CB3"/>
                </a:solidFill>
                <a:latin typeface="Aileron Bold"/>
                <a:ea typeface="Aileron Bold"/>
                <a:cs typeface="Aileron Bold"/>
                <a:sym typeface="Aileron Bold"/>
              </a:rPr>
              <a:t>Conductual</a:t>
            </a:r>
          </a:p>
          <a:p>
            <a:pPr marL="1295400" lvl="2" indent="-431800" algn="l">
              <a:lnSpc>
                <a:spcPts val="3600"/>
              </a:lnSpc>
              <a:buFont typeface="Arial"/>
              <a:buChar char="⚬"/>
            </a:pPr>
            <a:r>
              <a:rPr lang="en-US" sz="3000" spc="89">
                <a:solidFill>
                  <a:srgbClr val="014CB3"/>
                </a:solidFill>
                <a:latin typeface="Aileron"/>
                <a:ea typeface="Aileron"/>
                <a:cs typeface="Aileron"/>
                <a:sym typeface="Aileron"/>
              </a:rPr>
              <a:t>Buscan servicios de limpieza recurrentes.</a:t>
            </a:r>
          </a:p>
          <a:p>
            <a:pPr marL="1295400" lvl="2" indent="-431800" algn="l">
              <a:lnSpc>
                <a:spcPts val="3600"/>
              </a:lnSpc>
              <a:buFont typeface="Arial"/>
              <a:buChar char="⚬"/>
            </a:pPr>
            <a:r>
              <a:rPr lang="en-US" sz="3000" spc="89">
                <a:solidFill>
                  <a:srgbClr val="014CB3"/>
                </a:solidFill>
                <a:latin typeface="Aileron"/>
                <a:ea typeface="Aileron"/>
                <a:cs typeface="Aileron"/>
                <a:sym typeface="Aileron"/>
              </a:rPr>
              <a:t>Prefieren reservas rápidas y fáciles</a:t>
            </a:r>
          </a:p>
          <a:p>
            <a:pPr marL="690877" lvl="1" indent="-345439" algn="l">
              <a:lnSpc>
                <a:spcPts val="3839"/>
              </a:lnSpc>
              <a:buFont typeface="Arial"/>
              <a:buChar char="•"/>
            </a:pPr>
            <a:r>
              <a:rPr lang="en-US" sz="3199" spc="95">
                <a:solidFill>
                  <a:srgbClr val="014CB3"/>
                </a:solidFill>
                <a:latin typeface="Aileron Bold"/>
                <a:ea typeface="Aileron Bold"/>
                <a:cs typeface="Aileron Bold"/>
                <a:sym typeface="Aileron Bold"/>
              </a:rPr>
              <a:t>Por Beneficios</a:t>
            </a:r>
          </a:p>
          <a:p>
            <a:pPr marL="1295400" lvl="2" indent="-431800" algn="l">
              <a:lnSpc>
                <a:spcPts val="3600"/>
              </a:lnSpc>
              <a:buFont typeface="Arial"/>
              <a:buChar char="⚬"/>
            </a:pPr>
            <a:r>
              <a:rPr lang="en-US" sz="3000" spc="89">
                <a:solidFill>
                  <a:srgbClr val="014CB3"/>
                </a:solidFill>
                <a:latin typeface="Aileron"/>
                <a:ea typeface="Aileron"/>
                <a:cs typeface="Aileron"/>
                <a:sym typeface="Aileron"/>
              </a:rPr>
              <a:t>Ahorro de tiempo</a:t>
            </a:r>
          </a:p>
          <a:p>
            <a:pPr marL="1295400" lvl="2" indent="-431800" algn="l">
              <a:lnSpc>
                <a:spcPts val="3600"/>
              </a:lnSpc>
              <a:buFont typeface="Arial"/>
              <a:buChar char="⚬"/>
            </a:pPr>
            <a:r>
              <a:rPr lang="en-US" sz="3000" spc="89">
                <a:solidFill>
                  <a:srgbClr val="014CB3"/>
                </a:solidFill>
                <a:latin typeface="Aileron"/>
                <a:ea typeface="Aileron"/>
                <a:cs typeface="Aileron"/>
                <a:sym typeface="Aileron"/>
              </a:rPr>
              <a:t>Confiabilidad y seguridad</a:t>
            </a:r>
          </a:p>
          <a:p>
            <a:pPr marL="1295400" lvl="2" indent="-431800" algn="l">
              <a:lnSpc>
                <a:spcPts val="3600"/>
              </a:lnSpc>
              <a:buFont typeface="Arial"/>
              <a:buChar char="⚬"/>
            </a:pPr>
            <a:r>
              <a:rPr lang="en-US" sz="3000" spc="89">
                <a:solidFill>
                  <a:srgbClr val="014CB3"/>
                </a:solidFill>
                <a:latin typeface="Aileron"/>
                <a:ea typeface="Aileron"/>
                <a:cs typeface="Aileron"/>
                <a:sym typeface="Aileron"/>
              </a:rPr>
              <a:t>Alta calidad de servicio</a:t>
            </a:r>
          </a:p>
          <a:p>
            <a:pPr algn="l">
              <a:lnSpc>
                <a:spcPts val="3839"/>
              </a:lnSpc>
            </a:pPr>
            <a:endParaRPr lang="en-US" sz="3000" spc="89">
              <a:solidFill>
                <a:srgbClr val="014CB3"/>
              </a:solidFill>
              <a:latin typeface="Aileron"/>
              <a:ea typeface="Aileron"/>
              <a:cs typeface="Aileron"/>
              <a:sym typeface="Aileron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887051" y="-646541"/>
            <a:ext cx="13428308" cy="12377434"/>
          </a:xfrm>
          <a:custGeom>
            <a:avLst/>
            <a:gdLst/>
            <a:ahLst/>
            <a:cxnLst/>
            <a:rect l="l" t="t" r="r" b="b"/>
            <a:pathLst>
              <a:path w="13428308" h="12377434">
                <a:moveTo>
                  <a:pt x="0" y="0"/>
                </a:moveTo>
                <a:lnTo>
                  <a:pt x="13428309" y="0"/>
                </a:lnTo>
                <a:lnTo>
                  <a:pt x="13428309" y="12377435"/>
                </a:lnTo>
                <a:lnTo>
                  <a:pt x="0" y="1237743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499" b="-3499"/>
            </a:stretch>
          </a:blipFill>
        </p:spPr>
      </p:sp>
      <p:sp>
        <p:nvSpPr>
          <p:cNvPr id="3" name="Freeform 3"/>
          <p:cNvSpPr/>
          <p:nvPr/>
        </p:nvSpPr>
        <p:spPr>
          <a:xfrm rot="-10800000">
            <a:off x="9144000" y="2710447"/>
            <a:ext cx="9900271" cy="8229600"/>
          </a:xfrm>
          <a:custGeom>
            <a:avLst/>
            <a:gdLst/>
            <a:ahLst/>
            <a:cxnLst/>
            <a:rect l="l" t="t" r="r" b="b"/>
            <a:pathLst>
              <a:path w="9900271" h="8229600">
                <a:moveTo>
                  <a:pt x="0" y="0"/>
                </a:moveTo>
                <a:lnTo>
                  <a:pt x="9900271" y="0"/>
                </a:lnTo>
                <a:lnTo>
                  <a:pt x="990027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774123" y="2710447"/>
            <a:ext cx="3837051" cy="4114800"/>
          </a:xfrm>
          <a:custGeom>
            <a:avLst/>
            <a:gdLst/>
            <a:ahLst/>
            <a:cxnLst/>
            <a:rect l="l" t="t" r="r" b="b"/>
            <a:pathLst>
              <a:path w="3837051" h="4114800">
                <a:moveTo>
                  <a:pt x="0" y="0"/>
                </a:moveTo>
                <a:lnTo>
                  <a:pt x="3837051" y="0"/>
                </a:lnTo>
                <a:lnTo>
                  <a:pt x="383705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4982441" y="5216104"/>
            <a:ext cx="3239470" cy="4114800"/>
          </a:xfrm>
          <a:custGeom>
            <a:avLst/>
            <a:gdLst/>
            <a:ahLst/>
            <a:cxnLst/>
            <a:rect l="l" t="t" r="r" b="b"/>
            <a:pathLst>
              <a:path w="3239470" h="4114800">
                <a:moveTo>
                  <a:pt x="0" y="0"/>
                </a:moveTo>
                <a:lnTo>
                  <a:pt x="3239470" y="0"/>
                </a:lnTo>
                <a:lnTo>
                  <a:pt x="323947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3331477" y="1133475"/>
            <a:ext cx="11625046" cy="13633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99"/>
              </a:lnSpc>
              <a:spcBef>
                <a:spcPct val="0"/>
              </a:spcBef>
            </a:pPr>
            <a:r>
              <a:rPr lang="en-US" sz="5299" spc="158">
                <a:solidFill>
                  <a:srgbClr val="014CB3"/>
                </a:solidFill>
                <a:latin typeface="Aileron Bold"/>
                <a:ea typeface="Aileron Bold"/>
                <a:cs typeface="Aileron Bold"/>
                <a:sym typeface="Aileron Bold"/>
              </a:rPr>
              <a:t>Solución - Cargá tus propiedades y asigna limpiezas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505209" y="3656862"/>
            <a:ext cx="4650423" cy="575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99"/>
              </a:lnSpc>
              <a:spcBef>
                <a:spcPct val="0"/>
              </a:spcBef>
            </a:pPr>
            <a:r>
              <a:rPr lang="en-US" sz="4299" spc="128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Gestión eficiente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711676" y="4966231"/>
            <a:ext cx="6237488" cy="575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99"/>
              </a:lnSpc>
              <a:spcBef>
                <a:spcPct val="0"/>
              </a:spcBef>
            </a:pPr>
            <a:r>
              <a:rPr lang="en-US" sz="4299" spc="128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Intuitiva y fácil de usar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144000" y="7530097"/>
            <a:ext cx="7346029" cy="575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99"/>
              </a:lnSpc>
              <a:spcBef>
                <a:spcPct val="0"/>
              </a:spcBef>
            </a:pPr>
            <a:r>
              <a:rPr lang="en-US" sz="4299" spc="128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Búsquedas automatizadas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920839" y="6249302"/>
            <a:ext cx="5819162" cy="575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99"/>
              </a:lnSpc>
              <a:spcBef>
                <a:spcPct val="0"/>
              </a:spcBef>
            </a:pPr>
            <a:r>
              <a:rPr lang="en-US" sz="4299" spc="128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Duradera y confiable 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47750" y="5334000"/>
            <a:ext cx="2529502" cy="1922422"/>
          </a:xfrm>
          <a:custGeom>
            <a:avLst/>
            <a:gdLst/>
            <a:ahLst/>
            <a:cxnLst/>
            <a:rect l="l" t="t" r="r" b="b"/>
            <a:pathLst>
              <a:path w="2529502" h="1922422">
                <a:moveTo>
                  <a:pt x="0" y="0"/>
                </a:moveTo>
                <a:lnTo>
                  <a:pt x="2529502" y="0"/>
                </a:lnTo>
                <a:lnTo>
                  <a:pt x="2529502" y="1922422"/>
                </a:lnTo>
                <a:lnTo>
                  <a:pt x="0" y="19224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422399" y="5334000"/>
            <a:ext cx="2529502" cy="1922422"/>
          </a:xfrm>
          <a:custGeom>
            <a:avLst/>
            <a:gdLst/>
            <a:ahLst/>
            <a:cxnLst/>
            <a:rect l="l" t="t" r="r" b="b"/>
            <a:pathLst>
              <a:path w="2529502" h="1922422">
                <a:moveTo>
                  <a:pt x="0" y="0"/>
                </a:moveTo>
                <a:lnTo>
                  <a:pt x="2529503" y="0"/>
                </a:lnTo>
                <a:lnTo>
                  <a:pt x="2529503" y="1922422"/>
                </a:lnTo>
                <a:lnTo>
                  <a:pt x="0" y="19224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9422399" y="1028700"/>
            <a:ext cx="2529502" cy="1922422"/>
          </a:xfrm>
          <a:custGeom>
            <a:avLst/>
            <a:gdLst/>
            <a:ahLst/>
            <a:cxnLst/>
            <a:rect l="l" t="t" r="r" b="b"/>
            <a:pathLst>
              <a:path w="2529502" h="1922422">
                <a:moveTo>
                  <a:pt x="0" y="0"/>
                </a:moveTo>
                <a:lnTo>
                  <a:pt x="2529503" y="0"/>
                </a:lnTo>
                <a:lnTo>
                  <a:pt x="2529503" y="1922422"/>
                </a:lnTo>
                <a:lnTo>
                  <a:pt x="0" y="19224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2168729" y="6392888"/>
            <a:ext cx="2274024" cy="2265141"/>
            <a:chOff x="0" y="0"/>
            <a:chExt cx="6502400" cy="6477000"/>
          </a:xfrm>
        </p:grpSpPr>
        <p:sp>
          <p:nvSpPr>
            <p:cNvPr id="6" name="Freeform 6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4"/>
              <a:stretch>
                <a:fillRect l="-5560" r="-5560"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0543379" y="6392888"/>
            <a:ext cx="2274024" cy="2265141"/>
            <a:chOff x="0" y="0"/>
            <a:chExt cx="6502400" cy="6477000"/>
          </a:xfrm>
        </p:grpSpPr>
        <p:sp>
          <p:nvSpPr>
            <p:cNvPr id="9" name="Freeform 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5"/>
              <a:stretch>
                <a:fillRect l="-1048" r="-1048"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10543379" y="2087588"/>
            <a:ext cx="2274024" cy="2265141"/>
            <a:chOff x="0" y="0"/>
            <a:chExt cx="6502400" cy="6477000"/>
          </a:xfrm>
        </p:grpSpPr>
        <p:sp>
          <p:nvSpPr>
            <p:cNvPr id="12" name="Freeform 12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6"/>
              <a:stretch>
                <a:fillRect l="-1290" r="-1290"/>
              </a:stretch>
            </a:blipFill>
          </p:spPr>
        </p:sp>
        <p:sp>
          <p:nvSpPr>
            <p:cNvPr id="13" name="Freeform 13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4" name="TextBox 14"/>
          <p:cNvSpPr txBox="1"/>
          <p:nvPr/>
        </p:nvSpPr>
        <p:spPr>
          <a:xfrm>
            <a:off x="13067860" y="6486329"/>
            <a:ext cx="4322805" cy="2533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80"/>
              </a:lnSpc>
            </a:pPr>
            <a:r>
              <a:rPr lang="en-US" sz="2400" spc="72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“DeepClean ha simplificado por completo la gestion de la limpieza en mis propiedades. Con esta aplicación, programar limpiezas es facil y rapido, lo que me ahorra tiempo y dinero.”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3067860" y="2181029"/>
            <a:ext cx="4322805" cy="2895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80"/>
              </a:lnSpc>
            </a:pPr>
            <a:r>
              <a:rPr lang="en-US" sz="2400" spc="72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“Como inversionista, valoro soluciones eficientes y rentables. DeepClean transformo la gestión de mis propiedades, mejorando la calidad de servicio de limpieza y la experiencia de mis inquilinos.“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436248" y="1812393"/>
            <a:ext cx="7571312" cy="23917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41"/>
              </a:lnSpc>
            </a:pPr>
            <a:r>
              <a:rPr lang="en-US" sz="6241" spc="62">
                <a:solidFill>
                  <a:srgbClr val="62C9F5"/>
                </a:solidFill>
                <a:latin typeface="Aileron Bold"/>
                <a:ea typeface="Aileron Bold"/>
                <a:cs typeface="Aileron Bold"/>
                <a:sym typeface="Aileron Bold"/>
              </a:rPr>
              <a:t> DeepClean hace la diferencia en su vida cotidiana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693210" y="6486329"/>
            <a:ext cx="4322805" cy="3257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80"/>
              </a:lnSpc>
            </a:pPr>
            <a:r>
              <a:rPr lang="en-US" sz="2400" spc="72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“DeepClean ha sido un revelación para mi. Ahora puedo concentrarme en la creacion de videos y en mi trabajo, asegurado que con unos simples toques tengo mis ambientes limpios e impecables gracias a DeepClean”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4693210" y="5699390"/>
            <a:ext cx="4314350" cy="4724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99"/>
              </a:lnSpc>
            </a:pPr>
            <a:r>
              <a:rPr lang="en-US" sz="3599" spc="107">
                <a:solidFill>
                  <a:srgbClr val="014CB3"/>
                </a:solidFill>
                <a:latin typeface="Aileron Bold"/>
                <a:ea typeface="Aileron Bold"/>
                <a:cs typeface="Aileron Bold"/>
                <a:sym typeface="Aileron Bold"/>
              </a:rPr>
              <a:t>Luisito Comunica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3067860" y="5699390"/>
            <a:ext cx="4314350" cy="4724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99"/>
              </a:lnSpc>
            </a:pPr>
            <a:r>
              <a:rPr lang="en-US" sz="3599" spc="107">
                <a:solidFill>
                  <a:srgbClr val="014CB3"/>
                </a:solidFill>
                <a:latin typeface="Aileron Bold"/>
                <a:ea typeface="Aileron Bold"/>
                <a:cs typeface="Aileron Bold"/>
                <a:sym typeface="Aileron Bold"/>
              </a:rPr>
              <a:t>Jessica Pearson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3067860" y="1394090"/>
            <a:ext cx="4314350" cy="4724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99"/>
              </a:lnSpc>
            </a:pPr>
            <a:r>
              <a:rPr lang="en-US" sz="3599" spc="107">
                <a:solidFill>
                  <a:srgbClr val="014CB3"/>
                </a:solidFill>
                <a:latin typeface="Aileron Bold"/>
                <a:ea typeface="Aileron Bold"/>
                <a:cs typeface="Aileron Bold"/>
                <a:sym typeface="Aileron Bold"/>
              </a:rPr>
              <a:t>Warren Buffet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ED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7530061" y="-6028364"/>
            <a:ext cx="15080293" cy="11390816"/>
          </a:xfrm>
          <a:custGeom>
            <a:avLst/>
            <a:gdLst/>
            <a:ahLst/>
            <a:cxnLst/>
            <a:rect l="l" t="t" r="r" b="b"/>
            <a:pathLst>
              <a:path w="15080293" h="11390816">
                <a:moveTo>
                  <a:pt x="0" y="0"/>
                </a:moveTo>
                <a:lnTo>
                  <a:pt x="15080293" y="0"/>
                </a:lnTo>
                <a:lnTo>
                  <a:pt x="15080293" y="11390816"/>
                </a:lnTo>
                <a:lnTo>
                  <a:pt x="0" y="113908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381" t="-35743" r="-2581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6833700" y="-3964268"/>
            <a:ext cx="15153417" cy="11446050"/>
          </a:xfrm>
          <a:custGeom>
            <a:avLst/>
            <a:gdLst/>
            <a:ahLst/>
            <a:cxnLst/>
            <a:rect l="l" t="t" r="r" b="b"/>
            <a:pathLst>
              <a:path w="15153417" h="11446050">
                <a:moveTo>
                  <a:pt x="0" y="0"/>
                </a:moveTo>
                <a:lnTo>
                  <a:pt x="15153417" y="0"/>
                </a:lnTo>
                <a:lnTo>
                  <a:pt x="15153417" y="11446049"/>
                </a:lnTo>
                <a:lnTo>
                  <a:pt x="0" y="1144604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381" t="-35743" r="-2581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119521" y="7672124"/>
            <a:ext cx="3126816" cy="1563408"/>
          </a:xfrm>
          <a:custGeom>
            <a:avLst/>
            <a:gdLst/>
            <a:ahLst/>
            <a:cxnLst/>
            <a:rect l="l" t="t" r="r" b="b"/>
            <a:pathLst>
              <a:path w="3126816" h="1563408">
                <a:moveTo>
                  <a:pt x="0" y="0"/>
                </a:moveTo>
                <a:lnTo>
                  <a:pt x="3126816" y="0"/>
                </a:lnTo>
                <a:lnTo>
                  <a:pt x="3126816" y="1563408"/>
                </a:lnTo>
                <a:lnTo>
                  <a:pt x="0" y="156340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038999" y="7672124"/>
            <a:ext cx="3126816" cy="1608944"/>
          </a:xfrm>
          <a:custGeom>
            <a:avLst/>
            <a:gdLst/>
            <a:ahLst/>
            <a:cxnLst/>
            <a:rect l="l" t="t" r="r" b="b"/>
            <a:pathLst>
              <a:path w="3126816" h="1608944">
                <a:moveTo>
                  <a:pt x="0" y="0"/>
                </a:moveTo>
                <a:lnTo>
                  <a:pt x="3126816" y="0"/>
                </a:lnTo>
                <a:lnTo>
                  <a:pt x="3126816" y="1608944"/>
                </a:lnTo>
                <a:lnTo>
                  <a:pt x="0" y="160894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pic>
        <p:nvPicPr>
          <p:cNvPr id="6" name="Picture 6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128" t="520" r="128"/>
          <a:stretch>
            <a:fillRect/>
          </a:stretch>
        </p:blipFill>
        <p:spPr>
          <a:xfrm>
            <a:off x="7140279" y="1293192"/>
            <a:ext cx="4007443" cy="8437746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4165815" y="98425"/>
            <a:ext cx="10417969" cy="930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sz="6999" spc="69">
                <a:solidFill>
                  <a:srgbClr val="014CB3"/>
                </a:solidFill>
                <a:latin typeface="Aileron Bold"/>
                <a:ea typeface="Aileron Bold"/>
                <a:cs typeface="Aileron Bold"/>
                <a:sym typeface="Aileron Bold"/>
              </a:rPr>
              <a:t>Presentacion Aplicación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-5821001" y="861123"/>
            <a:ext cx="18368763" cy="6888286"/>
          </a:xfrm>
          <a:custGeom>
            <a:avLst/>
            <a:gdLst/>
            <a:ahLst/>
            <a:cxnLst/>
            <a:rect l="l" t="t" r="r" b="b"/>
            <a:pathLst>
              <a:path w="18368763" h="6888286">
                <a:moveTo>
                  <a:pt x="0" y="0"/>
                </a:moveTo>
                <a:lnTo>
                  <a:pt x="18368763" y="0"/>
                </a:lnTo>
                <a:lnTo>
                  <a:pt x="18368763" y="6888286"/>
                </a:lnTo>
                <a:lnTo>
                  <a:pt x="0" y="688828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0800000">
            <a:off x="-80763" y="0"/>
            <a:ext cx="18368763" cy="6888286"/>
          </a:xfrm>
          <a:custGeom>
            <a:avLst/>
            <a:gdLst/>
            <a:ahLst/>
            <a:cxnLst/>
            <a:rect l="l" t="t" r="r" b="b"/>
            <a:pathLst>
              <a:path w="18368763" h="6888286">
                <a:moveTo>
                  <a:pt x="0" y="0"/>
                </a:moveTo>
                <a:lnTo>
                  <a:pt x="18368763" y="0"/>
                </a:lnTo>
                <a:lnTo>
                  <a:pt x="18368763" y="6888286"/>
                </a:lnTo>
                <a:lnTo>
                  <a:pt x="0" y="688828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2102456" y="6026753"/>
            <a:ext cx="6185544" cy="6185544"/>
          </a:xfrm>
          <a:custGeom>
            <a:avLst/>
            <a:gdLst/>
            <a:ahLst/>
            <a:cxnLst/>
            <a:rect l="l" t="t" r="r" b="b"/>
            <a:pathLst>
              <a:path w="6185544" h="6185544">
                <a:moveTo>
                  <a:pt x="0" y="0"/>
                </a:moveTo>
                <a:lnTo>
                  <a:pt x="6185544" y="0"/>
                </a:lnTo>
                <a:lnTo>
                  <a:pt x="6185544" y="6185544"/>
                </a:lnTo>
                <a:lnTo>
                  <a:pt x="0" y="61855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40381" y="3742582"/>
            <a:ext cx="18368763" cy="6888286"/>
          </a:xfrm>
          <a:custGeom>
            <a:avLst/>
            <a:gdLst/>
            <a:ahLst/>
            <a:cxnLst/>
            <a:rect l="l" t="t" r="r" b="b"/>
            <a:pathLst>
              <a:path w="18368763" h="6888286">
                <a:moveTo>
                  <a:pt x="0" y="0"/>
                </a:moveTo>
                <a:lnTo>
                  <a:pt x="18368762" y="0"/>
                </a:lnTo>
                <a:lnTo>
                  <a:pt x="18368762" y="6888286"/>
                </a:lnTo>
                <a:lnTo>
                  <a:pt x="0" y="688828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5400000">
            <a:off x="5699857" y="1212875"/>
            <a:ext cx="18368763" cy="6888286"/>
          </a:xfrm>
          <a:custGeom>
            <a:avLst/>
            <a:gdLst/>
            <a:ahLst/>
            <a:cxnLst/>
            <a:rect l="l" t="t" r="r" b="b"/>
            <a:pathLst>
              <a:path w="18368763" h="6888286">
                <a:moveTo>
                  <a:pt x="0" y="0"/>
                </a:moveTo>
                <a:lnTo>
                  <a:pt x="18368763" y="0"/>
                </a:lnTo>
                <a:lnTo>
                  <a:pt x="18368763" y="6888286"/>
                </a:lnTo>
                <a:lnTo>
                  <a:pt x="0" y="688828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0223469" y="7510405"/>
            <a:ext cx="1609120" cy="1609120"/>
          </a:xfrm>
          <a:custGeom>
            <a:avLst/>
            <a:gdLst/>
            <a:ahLst/>
            <a:cxnLst/>
            <a:rect l="l" t="t" r="r" b="b"/>
            <a:pathLst>
              <a:path w="1609120" h="1609120">
                <a:moveTo>
                  <a:pt x="0" y="0"/>
                </a:moveTo>
                <a:lnTo>
                  <a:pt x="1609120" y="0"/>
                </a:lnTo>
                <a:lnTo>
                  <a:pt x="1609120" y="1609120"/>
                </a:lnTo>
                <a:lnTo>
                  <a:pt x="0" y="160912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6655814" y="7646879"/>
            <a:ext cx="1006921" cy="1472646"/>
          </a:xfrm>
          <a:custGeom>
            <a:avLst/>
            <a:gdLst/>
            <a:ahLst/>
            <a:cxnLst/>
            <a:rect l="l" t="t" r="r" b="b"/>
            <a:pathLst>
              <a:path w="1006921" h="1472646">
                <a:moveTo>
                  <a:pt x="0" y="0"/>
                </a:moveTo>
                <a:lnTo>
                  <a:pt x="1006922" y="0"/>
                </a:lnTo>
                <a:lnTo>
                  <a:pt x="1006922" y="1472646"/>
                </a:lnTo>
                <a:lnTo>
                  <a:pt x="0" y="14726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2661316" y="9392595"/>
            <a:ext cx="12884605" cy="531490"/>
          </a:xfrm>
          <a:custGeom>
            <a:avLst/>
            <a:gdLst/>
            <a:ahLst/>
            <a:cxnLst/>
            <a:rect l="l" t="t" r="r" b="b"/>
            <a:pathLst>
              <a:path w="12884605" h="531490">
                <a:moveTo>
                  <a:pt x="0" y="0"/>
                </a:moveTo>
                <a:lnTo>
                  <a:pt x="12884605" y="0"/>
                </a:lnTo>
                <a:lnTo>
                  <a:pt x="12884605" y="531490"/>
                </a:lnTo>
                <a:lnTo>
                  <a:pt x="0" y="53149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2185033" y="7646879"/>
            <a:ext cx="1797075" cy="1498311"/>
          </a:xfrm>
          <a:custGeom>
            <a:avLst/>
            <a:gdLst/>
            <a:ahLst/>
            <a:cxnLst/>
            <a:rect l="l" t="t" r="r" b="b"/>
            <a:pathLst>
              <a:path w="1797075" h="1498311">
                <a:moveTo>
                  <a:pt x="0" y="0"/>
                </a:moveTo>
                <a:lnTo>
                  <a:pt x="1797075" y="0"/>
                </a:lnTo>
                <a:lnTo>
                  <a:pt x="1797075" y="1498311"/>
                </a:lnTo>
                <a:lnTo>
                  <a:pt x="0" y="149831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819349" y="159703"/>
            <a:ext cx="14649301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8800" dirty="0" err="1">
                <a:solidFill>
                  <a:srgbClr val="014CB3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Implementacion</a:t>
            </a:r>
            <a:r>
              <a:rPr lang="en-US" sz="8800" dirty="0">
                <a:solidFill>
                  <a:srgbClr val="014CB3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a </a:t>
            </a:r>
            <a:r>
              <a:rPr lang="en-US" sz="8800" dirty="0" err="1">
                <a:solidFill>
                  <a:srgbClr val="014CB3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futuro</a:t>
            </a:r>
            <a:endParaRPr lang="en-US" sz="8800" dirty="0">
              <a:solidFill>
                <a:srgbClr val="014CB3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3982889" y="2512262"/>
            <a:ext cx="10241459" cy="43659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7215" lvl="1" indent="-268608" algn="ctr">
              <a:lnSpc>
                <a:spcPts val="3483"/>
              </a:lnSpc>
              <a:buFont typeface="Arial"/>
              <a:buChar char="•"/>
            </a:pPr>
            <a:r>
              <a:rPr lang="en-US" sz="2488" dirty="0" err="1">
                <a:solidFill>
                  <a:srgbClr val="014CB3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Implementar</a:t>
            </a:r>
            <a:r>
              <a:rPr lang="en-US" sz="2488" dirty="0">
                <a:solidFill>
                  <a:srgbClr val="014CB3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2488" dirty="0" err="1">
                <a:solidFill>
                  <a:srgbClr val="014CB3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una</a:t>
            </a:r>
            <a:r>
              <a:rPr lang="en-US" sz="2488" dirty="0">
                <a:solidFill>
                  <a:srgbClr val="014CB3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2488" dirty="0" err="1">
                <a:solidFill>
                  <a:srgbClr val="014CB3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sesión</a:t>
            </a:r>
            <a:r>
              <a:rPr lang="en-US" sz="2488" dirty="0">
                <a:solidFill>
                  <a:srgbClr val="014CB3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a la </a:t>
            </a:r>
            <a:r>
              <a:rPr lang="en-US" sz="2488" dirty="0" err="1">
                <a:solidFill>
                  <a:srgbClr val="014CB3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aplicación</a:t>
            </a:r>
            <a:r>
              <a:rPr lang="en-US" sz="2488" dirty="0">
                <a:solidFill>
                  <a:srgbClr val="014CB3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de </a:t>
            </a:r>
            <a:r>
              <a:rPr lang="en-US" sz="2488" dirty="0" err="1">
                <a:solidFill>
                  <a:srgbClr val="014CB3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tipo</a:t>
            </a:r>
            <a:r>
              <a:rPr lang="en-US" sz="2488" dirty="0">
                <a:solidFill>
                  <a:srgbClr val="014CB3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“</a:t>
            </a:r>
            <a:r>
              <a:rPr lang="en-US" sz="2488" dirty="0" err="1">
                <a:solidFill>
                  <a:srgbClr val="014CB3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Empleado</a:t>
            </a:r>
            <a:r>
              <a:rPr lang="en-US" sz="2488" dirty="0">
                <a:solidFill>
                  <a:srgbClr val="014CB3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”</a:t>
            </a:r>
          </a:p>
          <a:p>
            <a:pPr algn="ctr">
              <a:lnSpc>
                <a:spcPts val="3483"/>
              </a:lnSpc>
            </a:pPr>
            <a:endParaRPr lang="en-US" sz="2488" dirty="0">
              <a:solidFill>
                <a:srgbClr val="014CB3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  <a:p>
            <a:pPr marL="537215" lvl="1" indent="-268608" algn="ctr">
              <a:lnSpc>
                <a:spcPts val="3483"/>
              </a:lnSpc>
              <a:buFont typeface="Arial"/>
              <a:buChar char="•"/>
            </a:pPr>
            <a:r>
              <a:rPr lang="en-US" sz="2488" dirty="0" err="1">
                <a:solidFill>
                  <a:srgbClr val="014CB3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Incorporar</a:t>
            </a:r>
            <a:r>
              <a:rPr lang="en-US" sz="2488" dirty="0">
                <a:solidFill>
                  <a:srgbClr val="014CB3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un chat </a:t>
            </a:r>
            <a:r>
              <a:rPr lang="en-US" sz="2488" dirty="0" err="1">
                <a:solidFill>
                  <a:srgbClr val="014CB3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privado</a:t>
            </a:r>
            <a:r>
              <a:rPr lang="en-US" sz="2488" dirty="0">
                <a:solidFill>
                  <a:srgbClr val="014CB3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entre el </a:t>
            </a:r>
            <a:r>
              <a:rPr lang="en-US" sz="2488" dirty="0" err="1">
                <a:solidFill>
                  <a:srgbClr val="014CB3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propietario</a:t>
            </a:r>
            <a:r>
              <a:rPr lang="en-US" sz="2488" dirty="0">
                <a:solidFill>
                  <a:srgbClr val="014CB3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y el </a:t>
            </a:r>
            <a:r>
              <a:rPr lang="en-US" sz="2488" dirty="0" err="1">
                <a:solidFill>
                  <a:srgbClr val="014CB3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empleado</a:t>
            </a:r>
            <a:endParaRPr lang="en-US" sz="2488" dirty="0">
              <a:solidFill>
                <a:srgbClr val="014CB3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  <a:p>
            <a:pPr algn="ctr">
              <a:lnSpc>
                <a:spcPts val="3483"/>
              </a:lnSpc>
            </a:pPr>
            <a:endParaRPr lang="en-US" sz="2488" dirty="0">
              <a:solidFill>
                <a:srgbClr val="014CB3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  <a:p>
            <a:pPr marL="537215" lvl="1" indent="-268608" algn="ctr">
              <a:lnSpc>
                <a:spcPts val="3483"/>
              </a:lnSpc>
              <a:buFont typeface="Arial"/>
              <a:buChar char="•"/>
            </a:pPr>
            <a:r>
              <a:rPr lang="en-US" sz="2488" dirty="0" err="1">
                <a:solidFill>
                  <a:srgbClr val="014CB3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Añadir</a:t>
            </a:r>
            <a:r>
              <a:rPr lang="en-US" sz="2488" dirty="0">
                <a:solidFill>
                  <a:srgbClr val="014CB3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un </a:t>
            </a:r>
            <a:r>
              <a:rPr lang="en-US" sz="2488" dirty="0" err="1">
                <a:solidFill>
                  <a:srgbClr val="014CB3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mapa</a:t>
            </a:r>
            <a:r>
              <a:rPr lang="en-US" sz="2488" dirty="0">
                <a:solidFill>
                  <a:srgbClr val="014CB3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que </a:t>
            </a:r>
            <a:r>
              <a:rPr lang="en-US" sz="2488" dirty="0" err="1">
                <a:solidFill>
                  <a:srgbClr val="014CB3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permita</a:t>
            </a:r>
            <a:r>
              <a:rPr lang="en-US" sz="2488" dirty="0">
                <a:solidFill>
                  <a:srgbClr val="014CB3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2488" dirty="0" err="1">
                <a:solidFill>
                  <a:srgbClr val="014CB3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identificar</a:t>
            </a:r>
            <a:r>
              <a:rPr lang="en-US" sz="2488" dirty="0">
                <a:solidFill>
                  <a:srgbClr val="014CB3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las </a:t>
            </a:r>
            <a:r>
              <a:rPr lang="en-US" sz="2488" dirty="0" err="1">
                <a:solidFill>
                  <a:srgbClr val="014CB3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propiedades</a:t>
            </a:r>
            <a:endParaRPr lang="en-US" sz="2488" dirty="0">
              <a:solidFill>
                <a:srgbClr val="014CB3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  <a:p>
            <a:pPr algn="ctr">
              <a:lnSpc>
                <a:spcPts val="3483"/>
              </a:lnSpc>
            </a:pPr>
            <a:endParaRPr lang="en-US" sz="2488" dirty="0">
              <a:solidFill>
                <a:srgbClr val="014CB3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  <a:p>
            <a:pPr marL="537215" lvl="1" indent="-268608" algn="ctr">
              <a:lnSpc>
                <a:spcPts val="3483"/>
              </a:lnSpc>
              <a:buFont typeface="Arial"/>
              <a:buChar char="•"/>
            </a:pPr>
            <a:r>
              <a:rPr lang="en-US" sz="2488" dirty="0" err="1">
                <a:solidFill>
                  <a:srgbClr val="014CB3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Ampliar</a:t>
            </a:r>
            <a:r>
              <a:rPr lang="en-US" sz="2488" dirty="0">
                <a:solidFill>
                  <a:srgbClr val="014CB3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el </a:t>
            </a:r>
            <a:r>
              <a:rPr lang="en-US" sz="2488" dirty="0" err="1">
                <a:solidFill>
                  <a:srgbClr val="014CB3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área</a:t>
            </a:r>
            <a:r>
              <a:rPr lang="en-US" sz="2488" dirty="0">
                <a:solidFill>
                  <a:srgbClr val="014CB3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de </a:t>
            </a:r>
            <a:r>
              <a:rPr lang="en-US" sz="2488" dirty="0" err="1">
                <a:solidFill>
                  <a:srgbClr val="014CB3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cobertura</a:t>
            </a:r>
            <a:r>
              <a:rPr lang="en-US" sz="2488" dirty="0">
                <a:solidFill>
                  <a:srgbClr val="014CB3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de </a:t>
            </a:r>
            <a:r>
              <a:rPr lang="en-US" sz="2488" dirty="0" err="1">
                <a:solidFill>
                  <a:srgbClr val="014CB3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propiedades</a:t>
            </a:r>
            <a:endParaRPr lang="en-US" sz="2488" dirty="0">
              <a:solidFill>
                <a:srgbClr val="014CB3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  <a:p>
            <a:pPr algn="ctr">
              <a:lnSpc>
                <a:spcPts val="3483"/>
              </a:lnSpc>
            </a:pPr>
            <a:endParaRPr lang="en-US" sz="2488" dirty="0">
              <a:solidFill>
                <a:srgbClr val="014CB3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  <a:p>
            <a:pPr marL="537215" lvl="1" indent="-268608" algn="ctr">
              <a:lnSpc>
                <a:spcPts val="3483"/>
              </a:lnSpc>
              <a:buFont typeface="Arial"/>
              <a:buChar char="•"/>
            </a:pPr>
            <a:r>
              <a:rPr lang="en-US" sz="2488" dirty="0">
                <a:solidFill>
                  <a:srgbClr val="014CB3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Gran </a:t>
            </a:r>
            <a:r>
              <a:rPr lang="en-US" sz="2488" dirty="0" err="1">
                <a:solidFill>
                  <a:srgbClr val="014CB3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objetivo</a:t>
            </a:r>
            <a:r>
              <a:rPr lang="en-US" sz="2488" dirty="0">
                <a:solidFill>
                  <a:srgbClr val="014CB3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…FUNCIONAR EN CONJUNTO CON AIRBNB.</a:t>
            </a:r>
          </a:p>
          <a:p>
            <a:pPr algn="ctr">
              <a:lnSpc>
                <a:spcPts val="3483"/>
              </a:lnSpc>
            </a:pPr>
            <a:endParaRPr lang="en-US" sz="2488" dirty="0">
              <a:solidFill>
                <a:srgbClr val="014CB3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394</TotalTime>
  <Words>415</Words>
  <Application>Microsoft Office PowerPoint</Application>
  <PresentationFormat>Personalizado</PresentationFormat>
  <Paragraphs>90</Paragraphs>
  <Slides>11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11</vt:i4>
      </vt:variant>
    </vt:vector>
  </HeadingPairs>
  <TitlesOfParts>
    <vt:vector size="18" baseType="lpstr">
      <vt:lpstr>Open Sans Bold</vt:lpstr>
      <vt:lpstr>Arial</vt:lpstr>
      <vt:lpstr>Open Sans</vt:lpstr>
      <vt:lpstr>Aileron</vt:lpstr>
      <vt:lpstr>Aileron Bold</vt:lpstr>
      <vt:lpstr>Calibri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Presentacion Final seminario</dc:title>
  <cp:lastModifiedBy>Lucas</cp:lastModifiedBy>
  <cp:revision>3</cp:revision>
  <dcterms:created xsi:type="dcterms:W3CDTF">2006-08-16T00:00:00Z</dcterms:created>
  <dcterms:modified xsi:type="dcterms:W3CDTF">2024-07-10T18:42:04Z</dcterms:modified>
  <dc:identifier>DAGH7dH76Hg</dc:identifier>
</cp:coreProperties>
</file>